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BIZ UDPゴシック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340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日付は授業日に合わせて修正。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第1回の最後の「3つの問い」を再掲。今日は「何を教えるか（内容）」を形にしたもの＝教材を扱う。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90分の目安：導入5分／1.模擬授業までの道のり10分／2.教材の概念30分／3.典型教材の選択20分・レポート説明と着手20分／まとめ5分。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受講者約20名を想定。ペアの決め方（自由／指定）は運用に合わせて補足。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先生の想定の流れ。ルーブリックは第3回または第4回。シラバスの各回の項目との対応は必要に応じて補足。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典型教材＝先行実践の中で、学習内容と子どもの姿が確かめられてきた教材。ゼロから考えるより、まず良い教材の「しくみ」を学ぶ。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ペアで1〜2分。「サッカーはスポーツ（素材）であって、そのままでは教材ではない」へつなげる。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岩田（2012）の図2-1を原図の構成どおりに再現（配置・文言は原図に合わせ、簡略化していない）。素材（スポーツ）を、内容的視点（学習内容の明確さ）と方法的視点（学習意欲の喚起）から加工・改変・再構成したものが教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教師は、その教材を通して、何を学ばせたいかを考え、それを教材によって実現させなければならない（授業資料の記述）。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文言は岩田（2012）に基づく授業資料の記述どおり。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内容的視点では優れていても、方法的視点（興味・関心）が弱いことがある。両方の視点で教材を見る。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原図（授業資料で使用している図）をそのまま掲載。図中の英語表記・矢印・円の関係は原図のまま。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A〜Dの説明は授業資料（体育科概論）の記述どおり。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典型教材を読むときは、元のスポーツから何がどう変わっているかに注目させる。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条件を変えて、動きや認識を学びやすくする。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「〜なはず」「〜べき」は、いったん外して考える。それは自分（だけ）のこだわりかもしれない。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典型教材PDF「アルティメット」（小学5年生の実践）より。主なルールを抜粋。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学習内容は実践記録の記述。ルールと視点の対応づけは、教材の理解のしかたの例として示したもの。学生にも同じ問いで考えさせてから見せるとよい。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全25教材（フラッグフットボールとフロアボールは2つの実践）。PDFはClassroomに掲載。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全25教材（フラッグフットボールとフロアボールは2つの実践）。PDFはClassroomに掲載。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重複したときの決め方（話し合い・じゃんけん・先着など）は運用に合わせて補足。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決まった教材は全体で共有して重複を確認する。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提出単位（個人／ペア）と期限は運用に合わせて修正。ワークシート（Word）を配布。中学生・高校生向けのアレンジなど応用・発展は、次回以降の単元計画・指導案づくりで扱う。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ルールを正確に書けることが、教材を理解している第一歩。PDFの表や図を見ながら、自分の言葉で書かせる。コート図は手書きの写真でも可など、運用に合わせて補足。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今日の残り時間で書き始め、続きは授業後に仕上げる想定。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予習内容は仮。必要に応じて修正。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典型教材の書籍名は正式な書誌情報に差し替えてください。ゲーム修正の図の出典（図を引用している日本語文献）がわかれば併記してください。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 altLang="en-US"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BIZ UDPゴシック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BIZ UDPゴシック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BIZ UDPゴシック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BIZ UDPゴシック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BIZ UDPゴシック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BIZ UDPゴシック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BIZ UDPゴシック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BIZ UDPゴシック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BIZ UDPゴシック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BIZ UDPゴシック"/>
          <a:cs typeface="+mn-cs"/>
        </a:defRPr>
      </a:lvl9pPr>
    </p:bodyStyle>
    <p:otherStyle>
      <a:defPPr>
        <a:defRPr lang="ja-JP" alt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BIZ UDPゴシック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31520" y="137160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48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体育授業における「教材」</a:t>
            </a:r>
            <a:endParaRPr lang="ja-JP" alt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5603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6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教職課程の演習科目</a:t>
            </a:r>
            <a:endParaRPr lang="ja-JP" alt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2918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8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― 典型教材を選び、理解する ―</a:t>
            </a:r>
            <a:endParaRPr lang="ja-JP" alt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805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ja-JP" altLang="en-US" sz="30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体育科教育アカデミア</a:t>
            </a:r>
            <a:endParaRPr lang="ja-JP" alt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1206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/>
            </a:r>
            <a:endParaRPr lang="ja-JP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前回のふりかえり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463040"/>
            <a:ext cx="2743200" cy="1097280"/>
          </a:xfrm>
          <a:prstGeom prst="roundRect">
            <a:avLst>
              <a:gd name="adj" fmla="val 10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822960" y="14630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目 標</a:t>
            </a:r>
            <a:endParaRPr lang="ja-JP" alt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3931920" y="14630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400" b="1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何を目指すか</a:t>
            </a:r>
            <a:endParaRPr lang="ja-JP" altLang="en-US" sz="3400" dirty="0"/>
          </a:p>
        </p:txBody>
      </p:sp>
      <p:sp>
        <p:nvSpPr>
          <p:cNvPr id="8" name="Shape 5"/>
          <p:cNvSpPr/>
          <p:nvPr/>
        </p:nvSpPr>
        <p:spPr>
          <a:xfrm>
            <a:off x="822960" y="2834640"/>
            <a:ext cx="2743200" cy="1097280"/>
          </a:xfrm>
          <a:prstGeom prst="roundRect">
            <a:avLst>
              <a:gd name="adj" fmla="val 10000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6"/>
          <p:cNvSpPr txBox="1"/>
          <p:nvPr/>
        </p:nvSpPr>
        <p:spPr>
          <a:xfrm>
            <a:off x="822960" y="28346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内 容</a:t>
            </a:r>
            <a:endParaRPr lang="ja-JP" alt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3931920" y="28346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4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何を教えるか</a:t>
            </a:r>
            <a:endParaRPr lang="ja-JP" altLang="en-US" sz="3400" dirty="0"/>
          </a:p>
        </p:txBody>
      </p:sp>
      <p:sp>
        <p:nvSpPr>
          <p:cNvPr id="11" name="Shape 8"/>
          <p:cNvSpPr/>
          <p:nvPr/>
        </p:nvSpPr>
        <p:spPr>
          <a:xfrm>
            <a:off x="822960" y="4206240"/>
            <a:ext cx="2743200" cy="1097280"/>
          </a:xfrm>
          <a:prstGeom prst="roundRect">
            <a:avLst>
              <a:gd name="adj" fmla="val 10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 txBox="1"/>
          <p:nvPr/>
        </p:nvSpPr>
        <p:spPr>
          <a:xfrm>
            <a:off x="822960" y="42062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方法・評価</a:t>
            </a:r>
            <a:endParaRPr lang="ja-JP" altLang="en-US" sz="3000" dirty="0"/>
          </a:p>
        </p:txBody>
      </p:sp>
      <p:sp>
        <p:nvSpPr>
          <p:cNvPr id="13" name="Text 10"/>
          <p:cNvSpPr txBox="1"/>
          <p:nvPr/>
        </p:nvSpPr>
        <p:spPr>
          <a:xfrm>
            <a:off x="3931920" y="42062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400" b="1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どう教え、どう見取るか</a:t>
            </a:r>
            <a:endParaRPr lang="ja-JP" altLang="en-US" sz="34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57784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8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☞ 今日は「何を教えるか」を形にした「教材」を学びます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本時のアウトライン ＆ 到達目標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ja-JP" alt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【アウトライン】</a:t>
            </a:r>
            <a:endParaRPr lang="ja-JP" alt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1．模擬授業までの道のり</a:t>
            </a:r>
            <a:endParaRPr lang="ja-JP" alt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5146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2．体育授業における「教材」</a:t>
            </a:r>
            <a:endParaRPr lang="ja-JP" alt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1546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3．典型教材を選ぶ・理解する</a:t>
            </a:r>
            <a:endParaRPr lang="ja-JP" alt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548640" y="3931920"/>
            <a:ext cx="11064240" cy="0"/>
          </a:xfrm>
          <a:prstGeom prst="line">
            <a:avLst/>
          </a:prstGeom>
          <a:noFill/>
          <a:ln w="19050">
            <a:solidFill>
              <a:srgbClr val="C9D3DE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548640" y="4114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【本時の到達目標】</a:t>
            </a:r>
            <a:endParaRPr lang="ja-JP" alt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4663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「素材」と「教材」の違いを説明できる</a:t>
            </a:r>
            <a:endParaRPr lang="ja-JP" altLang="en-US" sz="2800" dirty="0"/>
          </a:p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模擬授業で扱う典型教材を選び、理解する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本時のアウトライン ＆ 到達目標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4</a:t>
            </a:r>
            <a:endParaRPr lang="ja-JP" alt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【アウトライン】</a:t>
            </a:r>
            <a:endParaRPr lang="ja-JP" alt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1．模擬授業までの道のり</a:t>
            </a:r>
            <a:endParaRPr lang="ja-JP" alt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146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C8C8C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2．体育授業における「教材」</a:t>
            </a:r>
            <a:endParaRPr lang="ja-JP" alt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1546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C8C8C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3．典型教材を選ぶ・理解する</a:t>
            </a:r>
            <a:endParaRPr lang="ja-JP" alt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11064240" cy="0"/>
          </a:xfrm>
          <a:prstGeom prst="line">
            <a:avLst/>
          </a:prstGeom>
          <a:noFill/>
          <a:ln w="19050">
            <a:solidFill>
              <a:srgbClr val="C9D3DE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【本時の到達目標】</a:t>
            </a:r>
            <a:endParaRPr lang="ja-JP" alt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4663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「素材」と「教材」の違いを説明できる</a:t>
            </a:r>
            <a:endParaRPr lang="ja-JP" altLang="en-US" sz="2800" dirty="0"/>
          </a:p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模擬授業で扱う典型教材を選び、理解する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模擬授業のかたち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5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554480"/>
            <a:ext cx="3291840" cy="4206240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1920240"/>
            <a:ext cx="1097280" cy="10972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22960" y="32918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2人1組</a:t>
            </a:r>
            <a:endParaRPr lang="ja-JP" altLang="en-US" sz="3600" dirty="0"/>
          </a:p>
        </p:txBody>
      </p:sp>
      <p:sp>
        <p:nvSpPr>
          <p:cNvPr id="8" name="Text 4"/>
          <p:cNvSpPr txBox="1"/>
          <p:nvPr/>
        </p:nvSpPr>
        <p:spPr>
          <a:xfrm>
            <a:off x="1005840" y="429768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ペアで1つの授業をつくる</a:t>
            </a:r>
            <a:endParaRPr lang="ja-JP" altLang="en-US" sz="2400" dirty="0"/>
          </a:p>
        </p:txBody>
      </p:sp>
      <p:sp>
        <p:nvSpPr>
          <p:cNvPr id="9" name="Shape 5"/>
          <p:cNvSpPr/>
          <p:nvPr/>
        </p:nvSpPr>
        <p:spPr>
          <a:xfrm>
            <a:off x="4480560" y="1554480"/>
            <a:ext cx="3291840" cy="4206240"/>
          </a:xfrm>
          <a:prstGeom prst="roundRect">
            <a:avLst>
              <a:gd name="adj" fmla="val 3333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1920240"/>
            <a:ext cx="1097280" cy="10972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480560" y="32918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6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典型教材を1つ</a:t>
            </a:r>
            <a:endParaRPr lang="ja-JP" altLang="en-US" sz="3600" dirty="0"/>
          </a:p>
        </p:txBody>
      </p:sp>
      <p:sp>
        <p:nvSpPr>
          <p:cNvPr id="12" name="Text 7"/>
          <p:cNvSpPr txBox="1"/>
          <p:nvPr/>
        </p:nvSpPr>
        <p:spPr>
          <a:xfrm>
            <a:off x="4663440" y="429768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ペアごとに別の教材</a:t>
            </a:r>
            <a:endParaRPr lang="ja-JP" altLang="en-US" sz="2400" dirty="0"/>
          </a:p>
        </p:txBody>
      </p:sp>
      <p:sp>
        <p:nvSpPr>
          <p:cNvPr id="13" name="Shape 8"/>
          <p:cNvSpPr/>
          <p:nvPr/>
        </p:nvSpPr>
        <p:spPr>
          <a:xfrm>
            <a:off x="8138160" y="1554480"/>
            <a:ext cx="3291840" cy="4206240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440" y="1920240"/>
            <a:ext cx="1097280" cy="109728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138160" y="32918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全10回</a:t>
            </a:r>
            <a:endParaRPr lang="ja-JP" altLang="en-US" sz="3600" dirty="0"/>
          </a:p>
        </p:txBody>
      </p:sp>
      <p:sp>
        <p:nvSpPr>
          <p:cNvPr id="16" name="Text 10"/>
          <p:cNvSpPr txBox="1"/>
          <p:nvPr/>
        </p:nvSpPr>
        <p:spPr>
          <a:xfrm>
            <a:off x="8321040" y="429768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10組が順番に実施</a:t>
            </a:r>
            <a:endParaRPr lang="ja-JP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模擬授業までの道のり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6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371600"/>
            <a:ext cx="2743200" cy="960120"/>
          </a:xfrm>
          <a:prstGeom prst="roundRect">
            <a:avLst>
              <a:gd name="adj" fmla="val 11429"/>
            </a:avLst>
          </a:prstGeom>
          <a:solidFill>
            <a:srgbClr val="D9480F"/>
          </a:solidFill>
          <a:ln w="127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822960" y="1371600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第2回</a:t>
            </a:r>
            <a:endParaRPr lang="ja-JP" alt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3840480" y="1371600"/>
            <a:ext cx="7589520" cy="960120"/>
          </a:xfrm>
          <a:prstGeom prst="roundRect">
            <a:avLst>
              <a:gd name="adj" fmla="val 11429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4206240" y="137160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典型教材を選び、理解する</a:t>
            </a:r>
            <a:endParaRPr lang="ja-JP" altLang="en-US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1874520" y="230428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▼</a:t>
            </a:r>
            <a:endParaRPr lang="ja-JP" alt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22960" y="2560320"/>
            <a:ext cx="2743200" cy="960120"/>
          </a:xfrm>
          <a:prstGeom prst="roundRect">
            <a:avLst>
              <a:gd name="adj" fmla="val 11429"/>
            </a:avLst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2560320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第3回</a:t>
            </a:r>
            <a:endParaRPr lang="ja-JP" alt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3840480" y="2560320"/>
            <a:ext cx="758952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4206240" y="256032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単元計画・指導案・評価計画</a:t>
            </a:r>
            <a:endParaRPr lang="ja-JP" alt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1874520" y="3493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▼</a:t>
            </a:r>
            <a:endParaRPr lang="ja-JP" alt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22960" y="3749040"/>
            <a:ext cx="2743200" cy="960120"/>
          </a:xfrm>
          <a:prstGeom prst="roundRect">
            <a:avLst>
              <a:gd name="adj" fmla="val 11429"/>
            </a:avLst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822960" y="3749040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第3〜4回</a:t>
            </a:r>
            <a:endParaRPr lang="ja-JP" altLang="en-US" sz="2800" dirty="0"/>
          </a:p>
        </p:txBody>
      </p:sp>
      <p:sp>
        <p:nvSpPr>
          <p:cNvPr id="17" name="Shape 14"/>
          <p:cNvSpPr/>
          <p:nvPr/>
        </p:nvSpPr>
        <p:spPr>
          <a:xfrm>
            <a:off x="3840480" y="3749040"/>
            <a:ext cx="758952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/>
          <p:cNvSpPr txBox="1"/>
          <p:nvPr/>
        </p:nvSpPr>
        <p:spPr>
          <a:xfrm>
            <a:off x="4206240" y="374904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ルーブリックをつくる</a:t>
            </a:r>
            <a:endParaRPr lang="ja-JP" altLang="en-US" sz="3000" dirty="0"/>
          </a:p>
        </p:txBody>
      </p:sp>
      <p:sp>
        <p:nvSpPr>
          <p:cNvPr id="19" name="Text 16"/>
          <p:cNvSpPr txBox="1"/>
          <p:nvPr/>
        </p:nvSpPr>
        <p:spPr>
          <a:xfrm>
            <a:off x="1874520" y="468172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6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▼</a:t>
            </a:r>
            <a:endParaRPr lang="ja-JP" alt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22960" y="4937760"/>
            <a:ext cx="2743200" cy="960120"/>
          </a:xfrm>
          <a:prstGeom prst="roundRect">
            <a:avLst>
              <a:gd name="adj" fmla="val 11429"/>
            </a:avLst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8"/>
          <p:cNvSpPr txBox="1"/>
          <p:nvPr/>
        </p:nvSpPr>
        <p:spPr>
          <a:xfrm>
            <a:off x="822960" y="4937760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8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第5回〜</a:t>
            </a:r>
            <a:endParaRPr lang="ja-JP" altLang="en-US" sz="2800" dirty="0"/>
          </a:p>
        </p:txBody>
      </p:sp>
      <p:sp>
        <p:nvSpPr>
          <p:cNvPr id="22" name="Shape 19"/>
          <p:cNvSpPr/>
          <p:nvPr/>
        </p:nvSpPr>
        <p:spPr>
          <a:xfrm>
            <a:off x="3840480" y="4937760"/>
            <a:ext cx="758952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0"/>
          <p:cNvSpPr txBox="1"/>
          <p:nvPr/>
        </p:nvSpPr>
        <p:spPr>
          <a:xfrm>
            <a:off x="4206240" y="4937760"/>
            <a:ext cx="7132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模擬授業（2人1組）</a:t>
            </a:r>
            <a:endParaRPr lang="ja-JP" altLang="en-US" sz="3000" dirty="0"/>
          </a:p>
        </p:txBody>
      </p:sp>
      <p:sp>
        <p:nvSpPr>
          <p:cNvPr id="24" name="Text 21"/>
          <p:cNvSpPr txBox="1"/>
          <p:nvPr/>
        </p:nvSpPr>
        <p:spPr>
          <a:xfrm>
            <a:off x="822960" y="60350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☞ 今日の教材選びが、すべてのスタートです</a:t>
            </a:r>
            <a:endParaRPr lang="ja-JP" alt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なぜ「典型教材」から始めるのか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7</a:t>
            </a:r>
            <a:endParaRPr lang="ja-JP" alt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63880" y="11887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6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典型教材を学ぶ、典型教材から学ぶ</a:t>
            </a:r>
            <a:endParaRPr lang="ja-JP" alt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822960" y="2276785"/>
            <a:ext cx="3291840" cy="2982787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0" y="2551105"/>
            <a:ext cx="914400" cy="9144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22960" y="360266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しくみを学ぶ</a:t>
            </a:r>
            <a:endParaRPr lang="ja-JP" alt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4379905"/>
            <a:ext cx="3291840" cy="59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なぜこのルール？</a:t>
            </a:r>
            <a:endParaRPr lang="ja-JP" altLang="en-US" dirty="0"/>
          </a:p>
          <a:p>
            <a:pPr marL="0" indent="0" algn="ctr">
              <a:buNone/>
            </a:pPr>
            <a:r>
              <a:rPr lang="ja-JP" altLang="en-US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なぜこの人数？</a:t>
            </a:r>
            <a:endParaRPr lang="ja-JP" altLang="en-US" dirty="0"/>
          </a:p>
        </p:txBody>
      </p:sp>
      <p:sp>
        <p:nvSpPr>
          <p:cNvPr id="10" name="Shape 6"/>
          <p:cNvSpPr/>
          <p:nvPr/>
        </p:nvSpPr>
        <p:spPr>
          <a:xfrm>
            <a:off x="4480560" y="2276785"/>
            <a:ext cx="3291840" cy="2982787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2551105"/>
            <a:ext cx="914400" cy="9144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480560" y="360266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実践を学ぶ</a:t>
            </a:r>
            <a:endParaRPr lang="ja-JP" altLang="en-US" sz="2400" dirty="0"/>
          </a:p>
        </p:txBody>
      </p:sp>
      <p:sp>
        <p:nvSpPr>
          <p:cNvPr id="13" name="Text 8"/>
          <p:cNvSpPr txBox="1"/>
          <p:nvPr/>
        </p:nvSpPr>
        <p:spPr>
          <a:xfrm>
            <a:off x="4480560" y="4379905"/>
            <a:ext cx="3291840" cy="59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先生たちが実際に</a:t>
            </a:r>
            <a:endParaRPr lang="ja-JP" altLang="en-US" dirty="0"/>
          </a:p>
          <a:p>
            <a:pPr marL="0" indent="0" algn="ctr">
              <a:buNone/>
            </a:pPr>
            <a:r>
              <a:rPr lang="ja-JP" altLang="en-US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授業で確かめた教材</a:t>
            </a:r>
            <a:endParaRPr lang="ja-JP" altLang="en-US" dirty="0"/>
          </a:p>
        </p:txBody>
      </p:sp>
      <p:sp>
        <p:nvSpPr>
          <p:cNvPr id="14" name="Shape 9"/>
          <p:cNvSpPr/>
          <p:nvPr/>
        </p:nvSpPr>
        <p:spPr>
          <a:xfrm>
            <a:off x="8138160" y="2276785"/>
            <a:ext cx="3291840" cy="2982787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0" y="2551105"/>
            <a:ext cx="914400" cy="91440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138160" y="3602665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自分で使う</a:t>
            </a:r>
            <a:endParaRPr lang="ja-JP" altLang="en-US" sz="2400" dirty="0"/>
          </a:p>
        </p:txBody>
      </p:sp>
      <p:sp>
        <p:nvSpPr>
          <p:cNvPr id="17" name="Text 11"/>
          <p:cNvSpPr txBox="1"/>
          <p:nvPr/>
        </p:nvSpPr>
        <p:spPr>
          <a:xfrm>
            <a:off x="8138160" y="4379905"/>
            <a:ext cx="3291840" cy="59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目の前の生徒に</a:t>
            </a:r>
            <a:endParaRPr lang="ja-JP" altLang="en-US" dirty="0"/>
          </a:p>
          <a:p>
            <a:pPr marL="0" indent="0" algn="ctr">
              <a:buNone/>
            </a:pPr>
            <a:r>
              <a:rPr lang="ja-JP" altLang="en-US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合わせて工夫する</a:t>
            </a:r>
            <a:endParaRPr lang="ja-JP" altLang="en-US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10CFB75C-75E2-BFE9-42C9-A6CFD495CD04}"/>
              </a:ext>
            </a:extLst>
          </p:cNvPr>
          <p:cNvSpPr txBox="1"/>
          <p:nvPr/>
        </p:nvSpPr>
        <p:spPr>
          <a:xfrm>
            <a:off x="868680" y="544068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ja-JP" altLang="en-US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💡 “教材”の概念について理解をより深める</a:t>
            </a:r>
            <a:endParaRPr lang="ja-JP" altLang="en-US" sz="2000" dirty="0"/>
          </a:p>
          <a:p>
            <a:pPr marL="0" indent="0">
              <a:spcAft>
                <a:spcPts val="800"/>
              </a:spcAft>
              <a:buNone/>
            </a:pPr>
            <a:r>
              <a:rPr lang="ja-JP" altLang="en-US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💡 自分が目の前の子供に合わせて、教材（または素材）をチューニ ングできるようになる。</a:t>
            </a:r>
            <a:endParaRPr lang="en-US" altLang="ja-JP" sz="2000" dirty="0">
              <a:solidFill>
                <a:srgbClr val="222222"/>
              </a:solidFill>
              <a:latin typeface="BIZ UDPゴシック" pitchFamily="34" charset="0"/>
              <a:ea typeface="BIZ UDPゴシック" pitchFamily="34" charset="-122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ja-JP" altLang="en-US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⚠  典型教材は、手堅いやり方の１つではあるが、体育における</a:t>
            </a:r>
            <a:r>
              <a:rPr lang="en-US" altLang="ja-JP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”</a:t>
            </a:r>
            <a:r>
              <a:rPr lang="ja-JP" altLang="en-US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万能薬</a:t>
            </a:r>
            <a:r>
              <a:rPr lang="en-US" altLang="ja-JP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”</a:t>
            </a:r>
            <a:r>
              <a:rPr lang="ja-JP" altLang="en-US" sz="2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</a:rPr>
              <a:t>ではない。</a:t>
            </a:r>
            <a:endParaRPr lang="ja-JP" alt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本時のアウトライン ＆ 到達目標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8</a:t>
            </a:r>
            <a:endParaRPr lang="ja-JP" alt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【アウトライン】</a:t>
            </a:r>
            <a:endParaRPr lang="ja-JP" alt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C8C8C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1．模擬授業までの道のり</a:t>
            </a:r>
            <a:endParaRPr lang="ja-JP" alt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146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2．体育授業における「教材」</a:t>
            </a:r>
            <a:endParaRPr lang="ja-JP" alt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1546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C8C8C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3．典型教材を選ぶ・理解する</a:t>
            </a:r>
            <a:endParaRPr lang="ja-JP" alt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11064240" cy="0"/>
          </a:xfrm>
          <a:prstGeom prst="line">
            <a:avLst/>
          </a:prstGeom>
          <a:noFill/>
          <a:ln w="19050">
            <a:solidFill>
              <a:srgbClr val="C9D3DE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【本時の到達目標】</a:t>
            </a:r>
            <a:endParaRPr lang="ja-JP" alt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4663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「素材」と「教材」の違いを説明できる</a:t>
            </a:r>
            <a:endParaRPr lang="ja-JP" altLang="en-US" sz="2800" dirty="0"/>
          </a:p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模擬授業で扱う典型教材を選び、理解する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考えてみよう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9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418320" y="411480"/>
            <a:ext cx="219456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9418320" y="4114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⏳ 2分</a:t>
            </a:r>
            <a:endParaRPr lang="ja-JP" alt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20" y="1463040"/>
            <a:ext cx="1097280" cy="10972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2834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4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「サッカー」は</a:t>
            </a:r>
            <a:endParaRPr lang="ja-JP" altLang="en-US" sz="40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365760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52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体育の「教材」ですか？</a:t>
            </a:r>
            <a:endParaRPr lang="ja-JP" alt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10</a:t>
            </a:r>
            <a:endParaRPr lang="ja-JP" alt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863340" y="274320"/>
            <a:ext cx="4197096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FF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「学習内容」の明確さ</a:t>
            </a:r>
            <a:endParaRPr lang="ja-JP" alt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2332177" y="833933"/>
            <a:ext cx="2184044" cy="90159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2332177" y="833933"/>
            <a:ext cx="2184044" cy="90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知識・認識</a:t>
            </a:r>
            <a:endParaRPr lang="ja-JP" altLang="en-US" sz="2400" dirty="0"/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（わかる）</a:t>
            </a:r>
            <a:endParaRPr lang="ja-JP" alt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516222" y="833933"/>
            <a:ext cx="2285086" cy="90159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4516222" y="833933"/>
            <a:ext cx="2285086" cy="90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技術・戦術</a:t>
            </a:r>
            <a:endParaRPr lang="ja-JP" altLang="en-US" sz="2400" dirty="0"/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（できる）</a:t>
            </a:r>
            <a:endParaRPr lang="ja-JP" alt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801307" y="833933"/>
            <a:ext cx="2269541" cy="90159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801307" y="833933"/>
            <a:ext cx="2269541" cy="90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社会的行動</a:t>
            </a:r>
            <a:endParaRPr lang="ja-JP" altLang="en-US" sz="2400" dirty="0"/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（関わる）</a:t>
            </a:r>
            <a:endParaRPr lang="ja-JP" alt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4578401" y="1828800"/>
            <a:ext cx="2246224" cy="497434"/>
          </a:xfrm>
          <a:prstGeom prst="rect">
            <a:avLst/>
          </a:prstGeom>
          <a:solidFill>
            <a:srgbClr val="00FFFF"/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 txBox="1"/>
          <p:nvPr/>
        </p:nvSpPr>
        <p:spPr>
          <a:xfrm>
            <a:off x="4500677" y="1828800"/>
            <a:ext cx="2401672" cy="497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200" b="1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«内容的視点»</a:t>
            </a:r>
            <a:endParaRPr lang="ja-JP" alt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4578401" y="2326234"/>
            <a:ext cx="2246224" cy="373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再構成</a:t>
            </a:r>
            <a:endParaRPr lang="ja-JP" alt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2036826" y="2489454"/>
            <a:ext cx="1010412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400" b="1" u="sng" dirty="0">
                <a:solidFill>
                  <a:srgbClr val="FF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素材</a:t>
            </a:r>
            <a:endParaRPr lang="ja-JP" altLang="en-US" sz="3400" dirty="0"/>
          </a:p>
        </p:txBody>
      </p:sp>
      <p:sp>
        <p:nvSpPr>
          <p:cNvPr id="15" name="Shape 12"/>
          <p:cNvSpPr/>
          <p:nvPr/>
        </p:nvSpPr>
        <p:spPr>
          <a:xfrm>
            <a:off x="3187141" y="2784805"/>
            <a:ext cx="6155741" cy="0"/>
          </a:xfrm>
          <a:prstGeom prst="line">
            <a:avLst/>
          </a:prstGeom>
          <a:noFill/>
          <a:ln w="381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9498330" y="2489454"/>
            <a:ext cx="1088136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400" b="1" u="sng" dirty="0">
                <a:solidFill>
                  <a:srgbClr val="FF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</a:t>
            </a:r>
            <a:endParaRPr lang="ja-JP" alt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1687068" y="2862529"/>
            <a:ext cx="1787652" cy="1088136"/>
          </a:xfrm>
          <a:prstGeom prst="bracketPair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/>
          <p:cNvSpPr txBox="1"/>
          <p:nvPr/>
        </p:nvSpPr>
        <p:spPr>
          <a:xfrm>
            <a:off x="1687068" y="2862529"/>
            <a:ext cx="1787652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スポーツ</a:t>
            </a:r>
            <a:endParaRPr lang="ja-JP" alt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5052517" y="2932481"/>
            <a:ext cx="1297991" cy="645109"/>
          </a:xfrm>
          <a:prstGeom prst="bracketPair">
            <a:avLst/>
          </a:prstGeom>
          <a:noFill/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7"/>
          <p:cNvSpPr txBox="1"/>
          <p:nvPr/>
        </p:nvSpPr>
        <p:spPr>
          <a:xfrm>
            <a:off x="5052517" y="2932481"/>
            <a:ext cx="1297991" cy="6451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0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加工</a:t>
            </a:r>
            <a:endParaRPr lang="ja-JP" altLang="en-US" sz="2000" dirty="0"/>
          </a:p>
          <a:p>
            <a:pPr marL="0" indent="0" algn="ctr">
              <a:buNone/>
            </a:pPr>
            <a:r>
              <a:rPr lang="ja-JP" altLang="en-US" sz="20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改変</a:t>
            </a:r>
            <a:endParaRPr lang="ja-JP" alt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4578401" y="3631997"/>
            <a:ext cx="2246224" cy="497434"/>
          </a:xfrm>
          <a:prstGeom prst="rect">
            <a:avLst/>
          </a:prstGeom>
          <a:solidFill>
            <a:srgbClr val="00FFFF"/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19"/>
          <p:cNvSpPr txBox="1"/>
          <p:nvPr/>
        </p:nvSpPr>
        <p:spPr>
          <a:xfrm>
            <a:off x="4500677" y="3631997"/>
            <a:ext cx="2401672" cy="497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200" b="1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«方法的視点»</a:t>
            </a:r>
            <a:endParaRPr lang="ja-JP" alt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2534260" y="4199382"/>
            <a:ext cx="2013052" cy="90159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1"/>
          <p:cNvSpPr txBox="1"/>
          <p:nvPr/>
        </p:nvSpPr>
        <p:spPr>
          <a:xfrm>
            <a:off x="2534260" y="4199382"/>
            <a:ext cx="2013052" cy="90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学習機会の</a:t>
            </a:r>
            <a:endParaRPr lang="ja-JP" altLang="en-US" sz="2400" dirty="0"/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平等性</a:t>
            </a:r>
            <a:endParaRPr lang="ja-JP" altLang="en-US" sz="2400" dirty="0"/>
          </a:p>
        </p:txBody>
      </p:sp>
      <p:sp>
        <p:nvSpPr>
          <p:cNvPr id="25" name="Shape 22"/>
          <p:cNvSpPr/>
          <p:nvPr/>
        </p:nvSpPr>
        <p:spPr>
          <a:xfrm>
            <a:off x="4547311" y="4199382"/>
            <a:ext cx="2759202" cy="90159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3"/>
          <p:cNvSpPr txBox="1"/>
          <p:nvPr/>
        </p:nvSpPr>
        <p:spPr>
          <a:xfrm>
            <a:off x="4547311" y="4199382"/>
            <a:ext cx="2759202" cy="90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能力や発達段階</a:t>
            </a:r>
            <a:endParaRPr lang="ja-JP" altLang="en-US" sz="2400" dirty="0"/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興味・関心</a:t>
            </a:r>
            <a:endParaRPr lang="ja-JP" altLang="en-US" sz="2400" dirty="0"/>
          </a:p>
        </p:txBody>
      </p:sp>
      <p:sp>
        <p:nvSpPr>
          <p:cNvPr id="27" name="Shape 24"/>
          <p:cNvSpPr/>
          <p:nvPr/>
        </p:nvSpPr>
        <p:spPr>
          <a:xfrm>
            <a:off x="7306513" y="4199382"/>
            <a:ext cx="1966417" cy="90159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5"/>
          <p:cNvSpPr txBox="1"/>
          <p:nvPr/>
        </p:nvSpPr>
        <p:spPr>
          <a:xfrm>
            <a:off x="7306513" y="4199382"/>
            <a:ext cx="1966417" cy="90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プレイ性の</a:t>
            </a:r>
            <a:endParaRPr lang="ja-JP" altLang="en-US" sz="2400" dirty="0"/>
          </a:p>
          <a:p>
            <a:pPr marL="0" indent="0" algn="ctr">
              <a:buNone/>
            </a:pPr>
            <a:r>
              <a:rPr lang="ja-JP" altLang="en-US" sz="24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確保</a:t>
            </a:r>
            <a:endParaRPr lang="ja-JP" altLang="en-US" sz="2400" dirty="0"/>
          </a:p>
        </p:txBody>
      </p:sp>
      <p:sp>
        <p:nvSpPr>
          <p:cNvPr id="29" name="Text 26"/>
          <p:cNvSpPr txBox="1"/>
          <p:nvPr/>
        </p:nvSpPr>
        <p:spPr>
          <a:xfrm>
            <a:off x="3863340" y="5365242"/>
            <a:ext cx="4197096" cy="4274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FF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「学習意欲」の喚起</a:t>
            </a:r>
            <a:endParaRPr lang="ja-JP" altLang="en-US" sz="2400" dirty="0"/>
          </a:p>
        </p:txBody>
      </p:sp>
      <p:sp>
        <p:nvSpPr>
          <p:cNvPr id="30" name="Text 27"/>
          <p:cNvSpPr txBox="1"/>
          <p:nvPr/>
        </p:nvSpPr>
        <p:spPr>
          <a:xfrm>
            <a:off x="2075688" y="6103620"/>
            <a:ext cx="8238744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1800" dirty="0">
                <a:solidFill>
                  <a:srgbClr val="000000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岩田（2012）の整理にもとづき作図</a:t>
            </a:r>
            <a:endParaRPr lang="ja-JP" alt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内容的視点：「学習内容」の明確さ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11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554480"/>
            <a:ext cx="3291840" cy="3566160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1874520"/>
            <a:ext cx="1097280" cy="10972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22960" y="320040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4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わかる</a:t>
            </a:r>
            <a:endParaRPr lang="ja-JP" altLang="en-US" sz="40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41148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知識・認識</a:t>
            </a:r>
            <a:endParaRPr lang="ja-JP" altLang="en-US" sz="2400" dirty="0"/>
          </a:p>
        </p:txBody>
      </p:sp>
      <p:sp>
        <p:nvSpPr>
          <p:cNvPr id="9" name="Shape 5"/>
          <p:cNvSpPr/>
          <p:nvPr/>
        </p:nvSpPr>
        <p:spPr>
          <a:xfrm>
            <a:off x="4480560" y="1554480"/>
            <a:ext cx="3291840" cy="3566160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1874520"/>
            <a:ext cx="1097280" cy="10972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480560" y="320040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4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できる</a:t>
            </a:r>
            <a:endParaRPr lang="ja-JP" altLang="en-US" sz="4000" dirty="0"/>
          </a:p>
        </p:txBody>
      </p:sp>
      <p:sp>
        <p:nvSpPr>
          <p:cNvPr id="12" name="Text 7"/>
          <p:cNvSpPr txBox="1"/>
          <p:nvPr/>
        </p:nvSpPr>
        <p:spPr>
          <a:xfrm>
            <a:off x="4480560" y="41148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技術・戦術</a:t>
            </a:r>
            <a:endParaRPr lang="ja-JP" altLang="en-US" sz="2400" dirty="0"/>
          </a:p>
        </p:txBody>
      </p:sp>
      <p:sp>
        <p:nvSpPr>
          <p:cNvPr id="13" name="Shape 8"/>
          <p:cNvSpPr/>
          <p:nvPr/>
        </p:nvSpPr>
        <p:spPr>
          <a:xfrm>
            <a:off x="8138160" y="1554480"/>
            <a:ext cx="3291840" cy="3566160"/>
          </a:xfrm>
          <a:prstGeom prst="roundRect">
            <a:avLst>
              <a:gd name="adj" fmla="val 3333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440" y="1874520"/>
            <a:ext cx="1097280" cy="109728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138160" y="320040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4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関わる</a:t>
            </a:r>
            <a:endParaRPr lang="ja-JP" altLang="en-US" sz="4000" dirty="0"/>
          </a:p>
        </p:txBody>
      </p:sp>
      <p:sp>
        <p:nvSpPr>
          <p:cNvPr id="16" name="Text 10"/>
          <p:cNvSpPr txBox="1"/>
          <p:nvPr/>
        </p:nvSpPr>
        <p:spPr>
          <a:xfrm>
            <a:off x="8138160" y="41148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社会的行動</a:t>
            </a:r>
            <a:endParaRPr lang="ja-JP" altLang="en-US" sz="2400" dirty="0"/>
          </a:p>
        </p:txBody>
      </p:sp>
      <p:sp>
        <p:nvSpPr>
          <p:cNvPr id="17" name="Text 11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ja-JP" altLang="en-US" sz="28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「この教材は〇〇を学ぶためにある」と言えるか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方法的視点：「学習意欲」の喚起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12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417320"/>
            <a:ext cx="10515600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691640"/>
            <a:ext cx="822960" cy="8229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377440" y="1417320"/>
            <a:ext cx="8778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① 学習機会の平等性</a:t>
            </a:r>
            <a:endParaRPr lang="ja-JP" altLang="en-US" sz="2800" dirty="0"/>
          </a:p>
          <a:p>
            <a:pPr marL="0" indent="0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全ての学習者の運動及び学習の機会が確保されている。</a:t>
            </a:r>
            <a:endParaRPr lang="ja-JP" altLang="en-US" sz="2800" dirty="0"/>
          </a:p>
        </p:txBody>
      </p:sp>
      <p:sp>
        <p:nvSpPr>
          <p:cNvPr id="8" name="Shape 4"/>
          <p:cNvSpPr/>
          <p:nvPr/>
        </p:nvSpPr>
        <p:spPr>
          <a:xfrm>
            <a:off x="822960" y="3017520"/>
            <a:ext cx="10515600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3291840"/>
            <a:ext cx="822960" cy="82296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2377440" y="3017520"/>
            <a:ext cx="8778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② 能力の発達段階や興味・関心</a:t>
            </a:r>
            <a:endParaRPr lang="ja-JP" altLang="en-US" sz="2800" dirty="0"/>
          </a:p>
          <a:p>
            <a:pPr marL="0" indent="0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子どもの発達段階に応じており、興味・関心を喚起できる。</a:t>
            </a:r>
            <a:endParaRPr lang="ja-JP" altLang="en-US" sz="2800" dirty="0"/>
          </a:p>
        </p:txBody>
      </p:sp>
      <p:sp>
        <p:nvSpPr>
          <p:cNvPr id="11" name="Shape 6"/>
          <p:cNvSpPr/>
          <p:nvPr/>
        </p:nvSpPr>
        <p:spPr>
          <a:xfrm>
            <a:off x="822960" y="4617720"/>
            <a:ext cx="10515600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720" y="4892040"/>
            <a:ext cx="822960" cy="82296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377440" y="4617720"/>
            <a:ext cx="8778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③ プレイ性の確保</a:t>
            </a:r>
            <a:endParaRPr lang="ja-JP" altLang="en-US" sz="2800" dirty="0"/>
          </a:p>
          <a:p>
            <a:pPr marL="0" indent="0">
              <a:buNone/>
            </a:pPr>
            <a:r>
              <a:rPr lang="ja-JP" altLang="en-US" sz="24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教材が挑戦的であり、プレイの面白さを確保している。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例：サッカーの「対面パス練習」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13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463040"/>
            <a:ext cx="5029200" cy="4023360"/>
          </a:xfrm>
          <a:prstGeom prst="roundRect">
            <a:avLst>
              <a:gd name="adj" fmla="val 272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822960" y="1737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内容的視点</a:t>
            </a:r>
            <a:endParaRPr lang="ja-JP" alt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2651760"/>
            <a:ext cx="4389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◎ 学ぶことが明確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2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　（止めて蹴る）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◎ 回数が多い</a:t>
            </a:r>
            <a:endParaRPr lang="ja-JP" alt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309360" y="1463040"/>
            <a:ext cx="5029200" cy="4023360"/>
          </a:xfrm>
          <a:prstGeom prst="roundRect">
            <a:avLst>
              <a:gd name="adj" fmla="val 2727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6"/>
          <p:cNvSpPr txBox="1"/>
          <p:nvPr/>
        </p:nvSpPr>
        <p:spPr>
          <a:xfrm>
            <a:off x="6309360" y="1737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方法的視点</a:t>
            </a:r>
            <a:endParaRPr lang="ja-JP" alt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6766560" y="2651760"/>
            <a:ext cx="4389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△ 興味・関心を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　引き出しにくい</a:t>
            </a:r>
            <a:endParaRPr lang="ja-JP" alt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8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☞ 2つの視点の両方で教材を見る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ゲーム修正の論理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14</a:t>
            </a:r>
            <a:endParaRPr lang="ja-JP" altLang="en-US" sz="1400" dirty="0"/>
          </a:p>
        </p:txBody>
      </p:sp>
      <p:pic>
        <p:nvPicPr>
          <p:cNvPr id="5" name="Image 0" descr="/tmp/claude-0/s2/fig/thor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932" y="1234440"/>
            <a:ext cx="5997632" cy="50749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ボール運動におけるゲームづくりの視点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15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371600"/>
            <a:ext cx="731520" cy="73152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82296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A</a:t>
            </a:r>
            <a:endParaRPr lang="ja-JP" alt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783080" y="1280160"/>
            <a:ext cx="9646920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2011680" y="12801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フルゲーム</a:t>
            </a:r>
            <a:endParaRPr lang="ja-JP" alt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4663440" y="128016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正規のルールで行われるゲーム</a:t>
            </a:r>
            <a:endParaRPr lang="ja-JP" alt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822960" y="2450592"/>
            <a:ext cx="731520" cy="73152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245059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B</a:t>
            </a:r>
            <a:endParaRPr lang="ja-JP" alt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1783080" y="2359152"/>
            <a:ext cx="9646920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2011680" y="2359152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発達適合的再現</a:t>
            </a:r>
            <a:endParaRPr lang="ja-JP" altLang="en-US" sz="2600" dirty="0"/>
          </a:p>
        </p:txBody>
      </p:sp>
      <p:sp>
        <p:nvSpPr>
          <p:cNvPr id="14" name="Text 11"/>
          <p:cNvSpPr txBox="1"/>
          <p:nvPr/>
        </p:nvSpPr>
        <p:spPr>
          <a:xfrm>
            <a:off x="4663440" y="2359152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発達段階に応じて難度を低くするために、</a:t>
            </a:r>
            <a:endParaRPr lang="ja-JP" altLang="en-US" sz="2200" dirty="0"/>
          </a:p>
          <a:p>
            <a:pPr marL="0" indent="0">
              <a:buNone/>
            </a:pPr>
            <a:r>
              <a:rPr lang="ja-JP" altLang="en-US" sz="2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競技環境を修正</a:t>
            </a:r>
            <a:endParaRPr lang="ja-JP" alt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822960" y="3529584"/>
            <a:ext cx="731520" cy="73152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822960" y="352958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C</a:t>
            </a:r>
            <a:endParaRPr lang="ja-JP" alt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1783080" y="3438144"/>
            <a:ext cx="9646920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/>
          <p:cNvSpPr txBox="1"/>
          <p:nvPr/>
        </p:nvSpPr>
        <p:spPr>
          <a:xfrm>
            <a:off x="2011680" y="3438144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誇張</a:t>
            </a:r>
            <a:endParaRPr lang="ja-JP" altLang="en-US" sz="2600" dirty="0"/>
          </a:p>
        </p:txBody>
      </p:sp>
      <p:sp>
        <p:nvSpPr>
          <p:cNvPr id="19" name="Text 16"/>
          <p:cNvSpPr txBox="1"/>
          <p:nvPr/>
        </p:nvSpPr>
        <p:spPr>
          <a:xfrm>
            <a:off x="4663440" y="3438144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学習を意図した戦術的課題を学習できるような</a:t>
            </a:r>
            <a:endParaRPr lang="ja-JP" altLang="en-US" sz="2200" dirty="0"/>
          </a:p>
          <a:p>
            <a:pPr marL="0" indent="0">
              <a:buNone/>
            </a:pPr>
            <a:r>
              <a:rPr lang="ja-JP" altLang="en-US" sz="2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競技環境の修正</a:t>
            </a:r>
            <a:endParaRPr lang="ja-JP" alt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2960" y="4608576"/>
            <a:ext cx="731520" cy="731520"/>
          </a:xfrm>
          <a:prstGeom prst="ellipse">
            <a:avLst/>
          </a:prstGeom>
          <a:solidFill>
            <a:srgbClr val="D9480F"/>
          </a:solidFill>
          <a:ln w="127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8"/>
          <p:cNvSpPr txBox="1"/>
          <p:nvPr/>
        </p:nvSpPr>
        <p:spPr>
          <a:xfrm>
            <a:off x="822960" y="460857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D</a:t>
            </a:r>
            <a:endParaRPr lang="ja-JP" alt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1783080" y="4517136"/>
            <a:ext cx="9646920" cy="914400"/>
          </a:xfrm>
          <a:prstGeom prst="roundRect">
            <a:avLst>
              <a:gd name="adj" fmla="val 12000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0"/>
          <p:cNvSpPr txBox="1"/>
          <p:nvPr/>
        </p:nvSpPr>
        <p:spPr>
          <a:xfrm>
            <a:off x="2011680" y="4517136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</a:t>
            </a:r>
            <a:endParaRPr lang="ja-JP" altLang="en-US" sz="2600" dirty="0"/>
          </a:p>
        </p:txBody>
      </p:sp>
      <p:sp>
        <p:nvSpPr>
          <p:cNvPr id="24" name="Text 21"/>
          <p:cNvSpPr txBox="1"/>
          <p:nvPr/>
        </p:nvSpPr>
        <p:spPr>
          <a:xfrm>
            <a:off x="4663440" y="4517136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難度を易しく、学習する内容に焦点を置いたゲーム</a:t>
            </a:r>
            <a:endParaRPr lang="ja-JP" altLang="en-US" sz="2200" dirty="0"/>
          </a:p>
        </p:txBody>
      </p:sp>
      <p:sp>
        <p:nvSpPr>
          <p:cNvPr id="25" name="Text 22"/>
          <p:cNvSpPr txBox="1"/>
          <p:nvPr/>
        </p:nvSpPr>
        <p:spPr>
          <a:xfrm>
            <a:off x="822960" y="557784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ja-JP" altLang="en-US" sz="18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Cの例（ゴール型）：2対1のミニゲーム、ドリブルかパスの状況判断が課題に</a:t>
            </a:r>
            <a:endParaRPr lang="ja-JP" altLang="en-US" sz="18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18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※ ①発達段階による調整、②学ばせたい要素による調整　この2つの観点で用具・ルールの修正・改善が必要となる。</a:t>
            </a:r>
            <a:endParaRPr lang="ja-JP" alt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簡易化の工夫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16</a:t>
            </a:r>
            <a:endParaRPr lang="ja-JP" alt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371600"/>
          <a:ext cx="10515600" cy="5193792"/>
        </p:xfrm>
        <a:graphic>
          <a:graphicData uri="http://schemas.openxmlformats.org/drawingml/2006/table">
            <a:tbl>
              <a:tblPr/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FFFFF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簡易化の種類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FFFFF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具体例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1F3A5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人数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コート内の人を減らす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1F3A5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コートの広さ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コートを狭くする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1F3A5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得点のしやすさ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ゴールを広くする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1F3A5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使用する技能を減らす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集まりっこベースボール、キャッチバレー、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ドリブル／パスのみのゲーム等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1F3A5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考える時間を確保する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キャッチバレー、ボールを直接奪えないルール等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en-US" sz="2400" b="1" dirty="0">
                          <a:solidFill>
                            <a:srgbClr val="1F3A5F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用具の扱いやすさ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en-US" sz="2400" dirty="0">
                          <a:solidFill>
                            <a:srgbClr val="222222"/>
                          </a:solidFill>
                          <a:latin typeface="BIZ UDPゴシック" pitchFamily="34" charset="0"/>
                          <a:ea typeface="BIZ UDPゴシック" pitchFamily="34" charset="-122"/>
                          <a:cs typeface="BIZ UDPゴシック" pitchFamily="34" charset="-120"/>
                        </a:rPr>
                        <a:t>柔らかいボール、掴みやすいボール、大きなボール等</a:t>
                      </a:r>
                      <a:endParaRPr lang="ja-JP" altLang="en-US" sz="2400" dirty="0">
                        <a:latin typeface="BIZ UDPゴシック" charset="0"/>
                        <a:ea typeface="BIZ UDPゴシック" charset="0"/>
                        <a:cs typeface="BIZ UDPゴシック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教材がめざす「3つの易しさ」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17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097280" y="1737360"/>
            <a:ext cx="2926080" cy="2926080"/>
          </a:xfrm>
          <a:prstGeom prst="ellipse">
            <a:avLst/>
          </a:prstGeom>
          <a:solidFill>
            <a:srgbClr val="EEF3F8"/>
          </a:solidFill>
          <a:ln w="254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1097280" y="17373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必要な技能の</a:t>
            </a:r>
            <a:endParaRPr lang="ja-JP" altLang="en-US" sz="3000" dirty="0"/>
          </a:p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易しさ</a:t>
            </a:r>
            <a:endParaRPr lang="ja-JP" alt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4572000" y="1737360"/>
            <a:ext cx="2926080" cy="2926080"/>
          </a:xfrm>
          <a:prstGeom prst="ellipse">
            <a:avLst/>
          </a:prstGeom>
          <a:solidFill>
            <a:srgbClr val="FDEEE6"/>
          </a:solidFill>
          <a:ln w="254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4572000" y="17373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分かり</a:t>
            </a:r>
            <a:endParaRPr lang="ja-JP" altLang="en-US" sz="3000" dirty="0"/>
          </a:p>
          <a:p>
            <a:pPr marL="0" indent="0" algn="ctr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易さ</a:t>
            </a:r>
            <a:endParaRPr lang="ja-JP" alt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8046720" y="1737360"/>
            <a:ext cx="2926080" cy="2926080"/>
          </a:xfrm>
          <a:prstGeom prst="ellipse">
            <a:avLst/>
          </a:prstGeom>
          <a:solidFill>
            <a:srgbClr val="EEF3F8"/>
          </a:solidFill>
          <a:ln w="254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8046720" y="17373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仲間との</a:t>
            </a:r>
            <a:endParaRPr lang="ja-JP" altLang="en-US" sz="3000" dirty="0"/>
          </a:p>
          <a:p>
            <a:pPr marL="0" indent="0" algn="ctr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関わり易さ</a:t>
            </a:r>
            <a:endParaRPr lang="ja-JP" alt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52120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条件を変えて、動きや認識を学びやすくする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教材を視る力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18</a:t>
            </a:r>
            <a:endParaRPr lang="ja-JP" alt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20" y="1371600"/>
            <a:ext cx="1097280" cy="10972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2651760"/>
            <a:ext cx="11064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万能の教材はないし、</a:t>
            </a:r>
            <a:endParaRPr lang="ja-JP" altLang="en-US" sz="4000" dirty="0"/>
          </a:p>
          <a:p>
            <a:pPr marL="0" indent="0" algn="ctr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全くダメな教材もない</a:t>
            </a:r>
            <a:endParaRPr lang="ja-JP" alt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1463040" y="4572000"/>
            <a:ext cx="9235440" cy="1280160"/>
          </a:xfrm>
          <a:prstGeom prst="roundRect">
            <a:avLst>
              <a:gd name="adj" fmla="val 8571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4"/>
          <p:cNvSpPr txBox="1"/>
          <p:nvPr/>
        </p:nvSpPr>
        <p:spPr>
          <a:xfrm>
            <a:off x="1463040" y="4572000"/>
            <a:ext cx="9235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意図した学習に、内容と難しさが合っているか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例：アルティメット ①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19</a:t>
            </a:r>
            <a:endParaRPr lang="ja-JP" alt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12801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主なルール（抜粋）</a:t>
            </a:r>
            <a:endParaRPr lang="ja-JP" alt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97280" y="1920240"/>
            <a:ext cx="102412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400"/>
              </a:spcAft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・1チーム4人</a:t>
            </a:r>
            <a:endParaRPr lang="ja-JP" altLang="en-US" sz="3000" dirty="0"/>
          </a:p>
          <a:p>
            <a:pPr marL="0" indent="0">
              <a:spcAft>
                <a:spcPts val="1400"/>
              </a:spcAft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・ディスクはパスだけでつなぐ</a:t>
            </a:r>
            <a:endParaRPr lang="ja-JP" altLang="en-US" sz="3000" dirty="0"/>
          </a:p>
          <a:p>
            <a:pPr marL="0" indent="0">
              <a:spcAft>
                <a:spcPts val="1400"/>
              </a:spcAft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・エンドゾーン内でキャッチすると1点</a:t>
            </a:r>
            <a:endParaRPr lang="ja-JP" altLang="en-US" sz="3000" dirty="0"/>
          </a:p>
          <a:p>
            <a:pPr marL="0" indent="0">
              <a:spcAft>
                <a:spcPts val="1400"/>
              </a:spcAft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・エンドゾーンに守備は入れない</a:t>
            </a:r>
            <a:endParaRPr lang="ja-JP" altLang="en-US" sz="3000" dirty="0"/>
          </a:p>
          <a:p>
            <a:pPr marL="0" indent="0">
              <a:spcAft>
                <a:spcPts val="1400"/>
              </a:spcAft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・守備は体に触れない（パスカットのみ）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例：アルティメット ②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20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325880"/>
            <a:ext cx="10515600" cy="1463040"/>
          </a:xfrm>
          <a:prstGeom prst="roundRect">
            <a:avLst>
              <a:gd name="adj" fmla="val 7500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1188720" y="1325880"/>
            <a:ext cx="9875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学ばせたいこと</a:t>
            </a:r>
            <a:endParaRPr lang="ja-JP" altLang="en-US" sz="2600" dirty="0"/>
          </a:p>
          <a:p>
            <a:pPr marL="0" indent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ディスクを持っていないときに、パスを受けられる位置へ動いてキャッチする</a:t>
            </a:r>
            <a:endParaRPr lang="ja-JP" alt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822960" y="3063240"/>
            <a:ext cx="3657600" cy="868680"/>
          </a:xfrm>
          <a:prstGeom prst="roundRect">
            <a:avLst>
              <a:gd name="adj" fmla="val 1263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30632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4人のチーム</a:t>
            </a:r>
            <a:endParaRPr lang="ja-JP" alt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3063240"/>
            <a:ext cx="6675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4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 一人一人がプレーに関わる機会が多い</a:t>
            </a:r>
            <a:endParaRPr lang="ja-JP" alt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822960" y="4114800"/>
            <a:ext cx="3657600" cy="868680"/>
          </a:xfrm>
          <a:prstGeom prst="roundRect">
            <a:avLst>
              <a:gd name="adj" fmla="val 1263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411480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パスだけでつなぐ</a:t>
            </a:r>
            <a:endParaRPr lang="ja-JP" alt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4754880" y="4114800"/>
            <a:ext cx="6675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4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 「受ける動き」が必要になる</a:t>
            </a:r>
            <a:endParaRPr lang="ja-JP" alt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822960" y="5166360"/>
            <a:ext cx="3657600" cy="868680"/>
          </a:xfrm>
          <a:prstGeom prst="roundRect">
            <a:avLst>
              <a:gd name="adj" fmla="val 1263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1"/>
          <p:cNvSpPr txBox="1"/>
          <p:nvPr/>
        </p:nvSpPr>
        <p:spPr>
          <a:xfrm>
            <a:off x="822960" y="51663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守備は接触なし</a:t>
            </a:r>
            <a:endParaRPr lang="ja-JP" alt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4754880" y="5166360"/>
            <a:ext cx="6675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4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→  安心して受ける動きに挑戦できる</a:t>
            </a:r>
            <a:endParaRPr lang="ja-JP" alt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本時のアウトライン ＆ 到達目標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21</a:t>
            </a:r>
            <a:endParaRPr lang="ja-JP" alt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【アウトライン】</a:t>
            </a:r>
            <a:endParaRPr lang="ja-JP" alt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C8C8C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1．模擬授業までの道のり</a:t>
            </a:r>
            <a:endParaRPr lang="ja-JP" alt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146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C8C8C8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2．体育授業における「教材」</a:t>
            </a:r>
            <a:endParaRPr lang="ja-JP" alt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1546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3．典型教材を選ぶ・理解する</a:t>
            </a:r>
            <a:endParaRPr lang="ja-JP" alt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11064240" cy="0"/>
          </a:xfrm>
          <a:prstGeom prst="line">
            <a:avLst/>
          </a:prstGeom>
          <a:noFill/>
          <a:ln w="19050">
            <a:solidFill>
              <a:srgbClr val="C9D3DE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【本時の到達目標】</a:t>
            </a:r>
            <a:endParaRPr lang="ja-JP" alt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4663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「素材」と「教材」の違いを説明できる</a:t>
            </a:r>
            <a:endParaRPr lang="ja-JP" altLang="en-US" sz="2800" dirty="0"/>
          </a:p>
          <a:p>
            <a:pPr marL="0" indent="0">
              <a:spcAft>
                <a:spcPts val="800"/>
              </a:spcAft>
              <a:buNone/>
            </a:pPr>
            <a:r>
              <a:rPr lang="ja-JP" altLang="en-US" sz="28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模擬授業で扱う典型教材を選び、理解する</a:t>
            </a:r>
            <a:endParaRPr lang="ja-JP" alt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典型教材の一覧 ①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22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3258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1097280" y="13258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アルティメット</a:t>
            </a:r>
            <a:endParaRPr lang="ja-JP" alt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6217920" y="13258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6492240" y="13258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ゲットボール</a:t>
            </a:r>
            <a:endParaRPr lang="ja-JP" alt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822960" y="205740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1097280" y="20574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スクエアセストボール</a:t>
            </a:r>
            <a:endParaRPr lang="ja-JP" alt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17920" y="205740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 txBox="1"/>
          <p:nvPr/>
        </p:nvSpPr>
        <p:spPr>
          <a:xfrm>
            <a:off x="6492240" y="20574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スマッシュゲーム</a:t>
            </a:r>
            <a:endParaRPr lang="ja-JP" alt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822960" y="278892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1"/>
          <p:cNvSpPr txBox="1"/>
          <p:nvPr/>
        </p:nvSpPr>
        <p:spPr>
          <a:xfrm>
            <a:off x="1097280" y="278892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スローイングゴルフ</a:t>
            </a:r>
            <a:endParaRPr lang="ja-JP" alt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6217920" y="278892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6492240" y="278892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9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セイフティーエリアバスケットボール</a:t>
            </a:r>
            <a:endParaRPr lang="ja-JP" alt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822960" y="352044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/>
          <p:cNvSpPr txBox="1"/>
          <p:nvPr/>
        </p:nvSpPr>
        <p:spPr>
          <a:xfrm>
            <a:off x="1097280" y="352044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セイムゴール走</a:t>
            </a:r>
            <a:endParaRPr lang="ja-JP" alt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6217920" y="352044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7"/>
          <p:cNvSpPr txBox="1"/>
          <p:nvPr/>
        </p:nvSpPr>
        <p:spPr>
          <a:xfrm>
            <a:off x="6492240" y="352044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セーフティエリアタッチビー</a:t>
            </a:r>
            <a:endParaRPr lang="ja-JP" alt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822960" y="425196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19"/>
          <p:cNvSpPr txBox="1"/>
          <p:nvPr/>
        </p:nvSpPr>
        <p:spPr>
          <a:xfrm>
            <a:off x="1097280" y="425196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センタリングサッカー</a:t>
            </a:r>
            <a:endParaRPr lang="ja-JP" alt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6217920" y="425196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1"/>
          <p:cNvSpPr txBox="1"/>
          <p:nvPr/>
        </p:nvSpPr>
        <p:spPr>
          <a:xfrm>
            <a:off x="6492240" y="425196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ダイヤモンドシュートゲーム</a:t>
            </a:r>
            <a:endParaRPr lang="ja-JP" alt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822960" y="49834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3"/>
          <p:cNvSpPr txBox="1"/>
          <p:nvPr/>
        </p:nvSpPr>
        <p:spPr>
          <a:xfrm>
            <a:off x="1097280" y="49834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ダブルコートシュートゲーム</a:t>
            </a:r>
            <a:endParaRPr lang="ja-JP" altLang="en-US" sz="2200" dirty="0"/>
          </a:p>
        </p:txBody>
      </p:sp>
      <p:sp>
        <p:nvSpPr>
          <p:cNvPr id="27" name="Shape 24"/>
          <p:cNvSpPr/>
          <p:nvPr/>
        </p:nvSpPr>
        <p:spPr>
          <a:xfrm>
            <a:off x="6217920" y="49834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5"/>
          <p:cNvSpPr txBox="1"/>
          <p:nvPr/>
        </p:nvSpPr>
        <p:spPr>
          <a:xfrm>
            <a:off x="6492240" y="49834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ダブルゴールサッカー</a:t>
            </a:r>
            <a:endParaRPr lang="ja-JP" altLang="en-US" sz="2200" dirty="0"/>
          </a:p>
        </p:txBody>
      </p:sp>
      <p:sp>
        <p:nvSpPr>
          <p:cNvPr id="29" name="Shape 26"/>
          <p:cNvSpPr/>
          <p:nvPr/>
        </p:nvSpPr>
        <p:spPr>
          <a:xfrm>
            <a:off x="822960" y="571500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7"/>
          <p:cNvSpPr txBox="1"/>
          <p:nvPr/>
        </p:nvSpPr>
        <p:spPr>
          <a:xfrm>
            <a:off x="1097280" y="57150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ダブルバウンドテニス</a:t>
            </a:r>
            <a:endParaRPr lang="ja-JP" altLang="en-US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典型教材の一覧 ②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23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3258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1097280" y="13258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トライアングルシュートゲーム</a:t>
            </a:r>
            <a:endParaRPr lang="ja-JP" alt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6217920" y="13258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6492240" y="13258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ドライブバスケットボール</a:t>
            </a:r>
            <a:endParaRPr lang="ja-JP" alt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822960" y="205740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1097280" y="20574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フィルダーキックベースボール</a:t>
            </a:r>
            <a:endParaRPr lang="ja-JP" alt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17920" y="205740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 txBox="1"/>
          <p:nvPr/>
        </p:nvSpPr>
        <p:spPr>
          <a:xfrm>
            <a:off x="6492240" y="20574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19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フラッグフットボール（2実践）</a:t>
            </a:r>
            <a:endParaRPr lang="ja-JP" alt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822960" y="278892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1"/>
          <p:cNvSpPr txBox="1"/>
          <p:nvPr/>
        </p:nvSpPr>
        <p:spPr>
          <a:xfrm>
            <a:off x="1097280" y="278892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フリーシュートサッカーゲーム</a:t>
            </a:r>
            <a:endParaRPr lang="ja-JP" alt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6217920" y="278892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6492240" y="278892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ブレイクベースボール</a:t>
            </a:r>
            <a:endParaRPr lang="ja-JP" alt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822960" y="352044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/>
          <p:cNvSpPr txBox="1"/>
          <p:nvPr/>
        </p:nvSpPr>
        <p:spPr>
          <a:xfrm>
            <a:off x="1097280" y="352044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フロアボール（2実践）</a:t>
            </a:r>
            <a:endParaRPr lang="ja-JP" alt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6217920" y="352044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7"/>
          <p:cNvSpPr txBox="1"/>
          <p:nvPr/>
        </p:nvSpPr>
        <p:spPr>
          <a:xfrm>
            <a:off x="6492240" y="352044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ミニテニス</a:t>
            </a:r>
            <a:endParaRPr lang="ja-JP" alt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822960" y="425196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19"/>
          <p:cNvSpPr txBox="1"/>
          <p:nvPr/>
        </p:nvSpPr>
        <p:spPr>
          <a:xfrm>
            <a:off x="1097280" y="425196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ワンドリブルバスケットボール</a:t>
            </a:r>
            <a:endParaRPr lang="ja-JP" alt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6217920" y="425196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1"/>
          <p:cNvSpPr txBox="1"/>
          <p:nvPr/>
        </p:nvSpPr>
        <p:spPr>
          <a:xfrm>
            <a:off x="6492240" y="425196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ワンバウンドバスケットボール</a:t>
            </a:r>
            <a:endParaRPr lang="ja-JP" alt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822960" y="49834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3"/>
          <p:cNvSpPr txBox="1"/>
          <p:nvPr/>
        </p:nvSpPr>
        <p:spPr>
          <a:xfrm>
            <a:off x="1097280" y="49834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集団リズムマット</a:t>
            </a:r>
            <a:endParaRPr lang="ja-JP" altLang="en-US" sz="2200" dirty="0"/>
          </a:p>
        </p:txBody>
      </p:sp>
      <p:sp>
        <p:nvSpPr>
          <p:cNvPr id="27" name="Shape 24"/>
          <p:cNvSpPr/>
          <p:nvPr/>
        </p:nvSpPr>
        <p:spPr>
          <a:xfrm>
            <a:off x="6217920" y="4983480"/>
            <a:ext cx="512064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5"/>
          <p:cNvSpPr txBox="1"/>
          <p:nvPr/>
        </p:nvSpPr>
        <p:spPr>
          <a:xfrm>
            <a:off x="6492240" y="498348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並びっこベースボール</a:t>
            </a:r>
            <a:endParaRPr lang="ja-JP" altLang="en-US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典型教材の選び方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24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600200"/>
            <a:ext cx="1005840" cy="100584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822960" y="16002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3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ja-JP" altLang="en-US" sz="3300" dirty="0"/>
          </a:p>
        </p:txBody>
      </p:sp>
      <p:sp>
        <p:nvSpPr>
          <p:cNvPr id="7" name="Shape 4"/>
          <p:cNvSpPr/>
          <p:nvPr/>
        </p:nvSpPr>
        <p:spPr>
          <a:xfrm>
            <a:off x="2194560" y="1463040"/>
            <a:ext cx="9235440" cy="1280160"/>
          </a:xfrm>
          <a:prstGeom prst="roundRect">
            <a:avLst>
              <a:gd name="adj" fmla="val 8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2560320" y="146304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PDFをざっと見る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22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タイトル・ルール・図を中心に</a:t>
            </a:r>
            <a:endParaRPr lang="ja-JP" alt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822960" y="3108960"/>
            <a:ext cx="1005840" cy="100584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310896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3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ja-JP" altLang="en-US" sz="3300" dirty="0"/>
          </a:p>
        </p:txBody>
      </p:sp>
      <p:sp>
        <p:nvSpPr>
          <p:cNvPr id="11" name="Shape 8"/>
          <p:cNvSpPr/>
          <p:nvPr/>
        </p:nvSpPr>
        <p:spPr>
          <a:xfrm>
            <a:off x="2194560" y="2971800"/>
            <a:ext cx="9235440" cy="1280160"/>
          </a:xfrm>
          <a:prstGeom prst="roundRect">
            <a:avLst>
              <a:gd name="adj" fmla="val 8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9"/>
          <p:cNvSpPr txBox="1"/>
          <p:nvPr/>
        </p:nvSpPr>
        <p:spPr>
          <a:xfrm>
            <a:off x="2560320" y="297180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ペアで相談する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22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やってみたい教材を3つ</a:t>
            </a:r>
            <a:endParaRPr lang="ja-JP" altLang="en-US" sz="3000" dirty="0"/>
          </a:p>
        </p:txBody>
      </p:sp>
      <p:sp>
        <p:nvSpPr>
          <p:cNvPr id="13" name="Shape 10"/>
          <p:cNvSpPr/>
          <p:nvPr/>
        </p:nvSpPr>
        <p:spPr>
          <a:xfrm>
            <a:off x="822960" y="4617720"/>
            <a:ext cx="1005840" cy="100584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1"/>
          <p:cNvSpPr txBox="1"/>
          <p:nvPr/>
        </p:nvSpPr>
        <p:spPr>
          <a:xfrm>
            <a:off x="822960" y="461772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3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ja-JP" altLang="en-US" sz="3300" dirty="0"/>
          </a:p>
        </p:txBody>
      </p:sp>
      <p:sp>
        <p:nvSpPr>
          <p:cNvPr id="15" name="Shape 12"/>
          <p:cNvSpPr/>
          <p:nvPr/>
        </p:nvSpPr>
        <p:spPr>
          <a:xfrm>
            <a:off x="2194560" y="4480560"/>
            <a:ext cx="9235440" cy="1280160"/>
          </a:xfrm>
          <a:prstGeom prst="roundRect">
            <a:avLst>
              <a:gd name="adj" fmla="val 8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3"/>
          <p:cNvSpPr txBox="1"/>
          <p:nvPr/>
        </p:nvSpPr>
        <p:spPr>
          <a:xfrm>
            <a:off x="2560320" y="4480560"/>
            <a:ext cx="8686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第1〜第3希望を出す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22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重なったら調整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選ぶときのヒント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25</a:t>
            </a:r>
            <a:endParaRPr lang="ja-JP" alt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45920"/>
            <a:ext cx="1005840" cy="10058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286000" y="1554480"/>
            <a:ext cx="932688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2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生徒に何を学ばせる教材か、わかるか</a:t>
            </a:r>
            <a:endParaRPr lang="ja-JP" altLang="en-US" sz="3000" dirty="0"/>
          </a:p>
          <a:p>
            <a:pPr marL="0" indent="0">
              <a:spcAft>
                <a:spcPts val="22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体育館・グラウンドで実際にできるか</a:t>
            </a:r>
            <a:endParaRPr lang="ja-JP" altLang="en-US" sz="3000" dirty="0"/>
          </a:p>
          <a:p>
            <a:pPr marL="0" indent="0">
              <a:spcAft>
                <a:spcPts val="22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中学生・高校生ならどう変えるか</a:t>
            </a:r>
            <a:endParaRPr lang="ja-JP" altLang="en-US" sz="3000" dirty="0"/>
          </a:p>
          <a:p>
            <a:pPr marL="0" indent="0">
              <a:spcAft>
                <a:spcPts val="22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自分たちが「やってみたい」と思えるか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ワークⅠ：典型教材を選ぼう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26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418320" y="411480"/>
            <a:ext cx="219456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9418320" y="4114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⏳ 20分</a:t>
            </a:r>
            <a:endParaRPr lang="ja-JP" alt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645920"/>
            <a:ext cx="10515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200"/>
              </a:spcAft>
              <a:buNone/>
            </a:pPr>
            <a:r>
              <a:rPr lang="ja-JP" altLang="en-US" sz="3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① ペアをつくる</a:t>
            </a:r>
            <a:endParaRPr lang="ja-JP" altLang="en-US" sz="3200" dirty="0"/>
          </a:p>
          <a:p>
            <a:pPr marL="0" indent="0">
              <a:spcAft>
                <a:spcPts val="2200"/>
              </a:spcAft>
              <a:buNone/>
            </a:pPr>
            <a:r>
              <a:rPr lang="ja-JP" altLang="en-US" sz="3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② 配布資料のPDFを見る</a:t>
            </a:r>
            <a:endParaRPr lang="ja-JP" altLang="en-US" sz="3200" dirty="0"/>
          </a:p>
          <a:p>
            <a:pPr marL="0" indent="0">
              <a:spcAft>
                <a:spcPts val="2200"/>
              </a:spcAft>
              <a:buNone/>
            </a:pPr>
            <a:r>
              <a:rPr lang="ja-JP" altLang="en-US" sz="3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③ 第1〜第3希望を決める</a:t>
            </a:r>
            <a:endParaRPr lang="ja-JP" altLang="en-US" sz="3200" dirty="0"/>
          </a:p>
          <a:p>
            <a:pPr marL="0" indent="0">
              <a:spcAft>
                <a:spcPts val="2200"/>
              </a:spcAft>
              <a:buNone/>
            </a:pPr>
            <a:r>
              <a:rPr lang="ja-JP" altLang="en-US" sz="32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④ 全体で共有して決定</a:t>
            </a:r>
            <a:endParaRPr lang="ja-JP" alt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レポート：選んだ教材を理解する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27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418320" y="411480"/>
            <a:ext cx="219456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9418320" y="4114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4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⏳ 20分</a:t>
            </a:r>
            <a:endParaRPr lang="ja-JP" alt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822960" y="1463040"/>
            <a:ext cx="822960" cy="82296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1</a:t>
            </a:r>
            <a:endParaRPr lang="ja-JP" alt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1920240" y="1371600"/>
            <a:ext cx="95097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2286000" y="137160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教材名・対象学年</a:t>
            </a:r>
            <a:endParaRPr lang="ja-JP" alt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137160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ja-JP" alt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822960" y="2651760"/>
            <a:ext cx="822960" cy="822960"/>
          </a:xfrm>
          <a:prstGeom prst="ellipse">
            <a:avLst/>
          </a:prstGeom>
          <a:solidFill>
            <a:srgbClr val="D9480F"/>
          </a:solidFill>
          <a:ln w="12700">
            <a:solidFill>
              <a:srgbClr val="D9480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822960" y="26517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</a:t>
            </a:r>
            <a:endParaRPr lang="ja-JP" altLang="en-US" sz="2700" dirty="0"/>
          </a:p>
        </p:txBody>
      </p:sp>
      <p:sp>
        <p:nvSpPr>
          <p:cNvPr id="14" name="Shape 11"/>
          <p:cNvSpPr/>
          <p:nvPr/>
        </p:nvSpPr>
        <p:spPr>
          <a:xfrm>
            <a:off x="1920240" y="2560320"/>
            <a:ext cx="9509760" cy="1005840"/>
          </a:xfrm>
          <a:prstGeom prst="roundRect">
            <a:avLst>
              <a:gd name="adj" fmla="val 10909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/>
          <p:cNvSpPr txBox="1"/>
          <p:nvPr/>
        </p:nvSpPr>
        <p:spPr>
          <a:xfrm>
            <a:off x="2286000" y="256032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教材のルール</a:t>
            </a:r>
            <a:endParaRPr lang="ja-JP" alt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400800" y="25603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まずはここから！</a:t>
            </a:r>
            <a:endParaRPr lang="ja-JP" alt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822960" y="3840480"/>
            <a:ext cx="822960" cy="82296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/>
          <p:cNvSpPr txBox="1"/>
          <p:nvPr/>
        </p:nvSpPr>
        <p:spPr>
          <a:xfrm>
            <a:off x="822960" y="3840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</a:t>
            </a:r>
            <a:endParaRPr lang="ja-JP" altLang="en-US" sz="2700" dirty="0"/>
          </a:p>
        </p:txBody>
      </p:sp>
      <p:sp>
        <p:nvSpPr>
          <p:cNvPr id="19" name="Shape 16"/>
          <p:cNvSpPr/>
          <p:nvPr/>
        </p:nvSpPr>
        <p:spPr>
          <a:xfrm>
            <a:off x="1920240" y="3749040"/>
            <a:ext cx="95097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7"/>
          <p:cNvSpPr txBox="1"/>
          <p:nvPr/>
        </p:nvSpPr>
        <p:spPr>
          <a:xfrm>
            <a:off x="2286000" y="374904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内容的視点</a:t>
            </a:r>
            <a:endParaRPr lang="ja-JP" altLang="en-US" sz="3000" dirty="0"/>
          </a:p>
        </p:txBody>
      </p:sp>
      <p:sp>
        <p:nvSpPr>
          <p:cNvPr id="21" name="Text 18"/>
          <p:cNvSpPr txBox="1"/>
          <p:nvPr/>
        </p:nvSpPr>
        <p:spPr>
          <a:xfrm>
            <a:off x="6400800" y="37490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4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何を学ばせる教材か</a:t>
            </a:r>
            <a:endParaRPr lang="ja-JP" alt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822960" y="5029200"/>
            <a:ext cx="822960" cy="822960"/>
          </a:xfrm>
          <a:prstGeom prst="ellipse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0"/>
          <p:cNvSpPr txBox="1"/>
          <p:nvPr/>
        </p:nvSpPr>
        <p:spPr>
          <a:xfrm>
            <a:off x="822960" y="50292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700" b="1" dirty="0">
                <a:solidFill>
                  <a:srgbClr val="FFFFF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4</a:t>
            </a:r>
            <a:endParaRPr lang="ja-JP" altLang="en-US" sz="2700" dirty="0"/>
          </a:p>
        </p:txBody>
      </p:sp>
      <p:sp>
        <p:nvSpPr>
          <p:cNvPr id="24" name="Shape 21"/>
          <p:cNvSpPr/>
          <p:nvPr/>
        </p:nvSpPr>
        <p:spPr>
          <a:xfrm>
            <a:off x="1920240" y="4937760"/>
            <a:ext cx="95097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2"/>
          <p:cNvSpPr txBox="1"/>
          <p:nvPr/>
        </p:nvSpPr>
        <p:spPr>
          <a:xfrm>
            <a:off x="2286000" y="493776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方法的視点</a:t>
            </a:r>
            <a:endParaRPr lang="ja-JP" altLang="en-US" sz="3000" dirty="0"/>
          </a:p>
        </p:txBody>
      </p:sp>
      <p:sp>
        <p:nvSpPr>
          <p:cNvPr id="26" name="Text 23"/>
          <p:cNvSpPr txBox="1"/>
          <p:nvPr/>
        </p:nvSpPr>
        <p:spPr>
          <a:xfrm>
            <a:off x="6400800" y="493776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4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どんな工夫で意欲を引き出すか</a:t>
            </a:r>
            <a:endParaRPr lang="ja-JP" altLang="en-US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822960" y="6172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000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※ 中学生・高校生向けのアレンジは、次回以降に取り組みます</a:t>
            </a:r>
            <a:endParaRPr lang="ja-JP" alt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まずは「教材のルール」を書こう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28</a:t>
            </a:r>
            <a:endParaRPr lang="ja-JP" alt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12801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PDFを見ながら、次のことを書きます</a:t>
            </a:r>
            <a:endParaRPr lang="ja-JP" alt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822960" y="2011680"/>
            <a:ext cx="512064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/>
          <p:cNvSpPr txBox="1"/>
          <p:nvPr/>
        </p:nvSpPr>
        <p:spPr>
          <a:xfrm>
            <a:off x="1188720" y="201168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人数・チーム</a:t>
            </a:r>
            <a:endParaRPr lang="ja-JP" alt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6217920" y="2011680"/>
            <a:ext cx="512064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6"/>
          <p:cNvSpPr txBox="1"/>
          <p:nvPr/>
        </p:nvSpPr>
        <p:spPr>
          <a:xfrm>
            <a:off x="6583680" y="201168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コート（図）</a:t>
            </a:r>
            <a:endParaRPr lang="ja-JP" alt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822960" y="3200400"/>
            <a:ext cx="512064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 txBox="1"/>
          <p:nvPr/>
        </p:nvSpPr>
        <p:spPr>
          <a:xfrm>
            <a:off x="1188720" y="320040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用具</a:t>
            </a:r>
            <a:endParaRPr lang="ja-JP" altLang="en-US" sz="3000" dirty="0"/>
          </a:p>
        </p:txBody>
      </p:sp>
      <p:sp>
        <p:nvSpPr>
          <p:cNvPr id="12" name="Shape 9"/>
          <p:cNvSpPr/>
          <p:nvPr/>
        </p:nvSpPr>
        <p:spPr>
          <a:xfrm>
            <a:off x="6217920" y="3200400"/>
            <a:ext cx="512064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 txBox="1"/>
          <p:nvPr/>
        </p:nvSpPr>
        <p:spPr>
          <a:xfrm>
            <a:off x="6583680" y="320040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ゲームの始め方・再開</a:t>
            </a:r>
            <a:endParaRPr lang="ja-JP" alt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822960" y="4389120"/>
            <a:ext cx="512064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/>
          <p:cNvSpPr txBox="1"/>
          <p:nvPr/>
        </p:nvSpPr>
        <p:spPr>
          <a:xfrm>
            <a:off x="1188720" y="438912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得点の仕方</a:t>
            </a:r>
            <a:endParaRPr lang="ja-JP" altLang="en-US" sz="3000" dirty="0"/>
          </a:p>
        </p:txBody>
      </p:sp>
      <p:sp>
        <p:nvSpPr>
          <p:cNvPr id="16" name="Shape 13"/>
          <p:cNvSpPr/>
          <p:nvPr/>
        </p:nvSpPr>
        <p:spPr>
          <a:xfrm>
            <a:off x="6217920" y="4389120"/>
            <a:ext cx="5120640" cy="960120"/>
          </a:xfrm>
          <a:prstGeom prst="roundRect">
            <a:avLst>
              <a:gd name="adj" fmla="val 1142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4"/>
          <p:cNvSpPr txBox="1"/>
          <p:nvPr/>
        </p:nvSpPr>
        <p:spPr>
          <a:xfrm>
            <a:off x="6583680" y="438912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攻撃・守備のきまり</a:t>
            </a:r>
            <a:endParaRPr lang="ja-JP" alt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822960" y="5623560"/>
            <a:ext cx="10515600" cy="777240"/>
          </a:xfrm>
          <a:prstGeom prst="roundRect">
            <a:avLst>
              <a:gd name="adj" fmla="val 14118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6"/>
          <p:cNvSpPr txBox="1"/>
          <p:nvPr/>
        </p:nvSpPr>
        <p:spPr>
          <a:xfrm>
            <a:off x="822960" y="562356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26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ルールが書けない ＝ まだ教材を理解できていない</a:t>
            </a:r>
            <a:endParaRPr lang="ja-JP" altLang="en-US" sz="2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レポートを提出しよう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29</a:t>
            </a:r>
            <a:endParaRPr lang="ja-JP" alt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737360"/>
            <a:ext cx="1097280" cy="10972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55448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1000"/>
              </a:spcAft>
              <a:buNone/>
            </a:pPr>
            <a:r>
              <a:rPr lang="ja-JP" altLang="en-US" sz="32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レポートの提出先へ</a:t>
            </a:r>
            <a:endParaRPr lang="ja-JP" altLang="en-US" sz="3200" dirty="0"/>
          </a:p>
          <a:p>
            <a:pPr marL="0" indent="0">
              <a:spcAft>
                <a:spcPts val="1000"/>
              </a:spcAft>
              <a:buNone/>
            </a:pPr>
            <a:r>
              <a:rPr lang="ja-JP" altLang="en-US" sz="3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期限：　　月　　日（　）　　：　　</a:t>
            </a:r>
            <a:endParaRPr lang="ja-JP" altLang="en-US" sz="3200" dirty="0"/>
          </a:p>
        </p:txBody>
      </p:sp>
      <p:sp>
        <p:nvSpPr>
          <p:cNvPr id="7" name="Shape 3"/>
          <p:cNvSpPr/>
          <p:nvPr/>
        </p:nvSpPr>
        <p:spPr>
          <a:xfrm>
            <a:off x="822960" y="3749040"/>
            <a:ext cx="10515600" cy="1645920"/>
          </a:xfrm>
          <a:prstGeom prst="roundRect">
            <a:avLst>
              <a:gd name="adj" fmla="val 6667"/>
            </a:avLst>
          </a:prstGeom>
          <a:solidFill>
            <a:srgbClr val="FDEEE6"/>
          </a:solidFill>
          <a:ln w="12700">
            <a:solidFill>
              <a:srgbClr val="FDEEE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4"/>
          <p:cNvSpPr txBox="1"/>
          <p:nvPr/>
        </p:nvSpPr>
        <p:spPr>
          <a:xfrm>
            <a:off x="822960" y="374904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このレポートが、次回の</a:t>
            </a:r>
            <a:endParaRPr lang="ja-JP" altLang="en-US" sz="3000" dirty="0"/>
          </a:p>
          <a:p>
            <a:pPr marL="0" indent="0" algn="ctr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単元計画・指導案づくりの土台になります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まとめ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30</a:t>
            </a:r>
            <a:endParaRPr lang="ja-JP" alt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554480"/>
            <a:ext cx="10515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4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スポーツは「</a:t>
            </a:r>
            <a:r>
              <a:rPr lang="ja-JP" altLang="en-US" sz="3000" b="1" u="sng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素材</a:t>
            </a: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」、特定の視点でつくり変えたものが「</a:t>
            </a:r>
            <a:r>
              <a:rPr lang="ja-JP" altLang="en-US" sz="3000" b="1" u="sng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教材</a:t>
            </a: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」</a:t>
            </a:r>
            <a:endParaRPr lang="ja-JP" altLang="en-US" sz="3000" dirty="0"/>
          </a:p>
          <a:p>
            <a:pPr marL="0" indent="0">
              <a:spcAft>
                <a:spcPts val="24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内容的視点（何を学ぶか）と方法的視点（意欲）</a:t>
            </a:r>
            <a:endParaRPr lang="ja-JP" altLang="en-US" sz="3000" dirty="0"/>
          </a:p>
          <a:p>
            <a:pPr marL="0" indent="0">
              <a:spcAft>
                <a:spcPts val="24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万能の教材はない。学びたい内容に合っているか</a:t>
            </a:r>
            <a:endParaRPr lang="ja-JP" altLang="en-US" sz="3000" dirty="0"/>
          </a:p>
          <a:p>
            <a:pPr marL="0" indent="0">
              <a:spcAft>
                <a:spcPts val="2400"/>
              </a:spcAft>
              <a:buNone/>
            </a:pPr>
            <a:r>
              <a:rPr lang="ja-JP" altLang="en-US" sz="30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☑ 選んだ教材のルールと2つの視点を理解する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次回予告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31</a:t>
            </a:r>
            <a:endParaRPr lang="ja-JP" alt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463040"/>
            <a:ext cx="10515600" cy="1554480"/>
          </a:xfrm>
          <a:prstGeom prst="roundRect">
            <a:avLst>
              <a:gd name="adj" fmla="val 7059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 txBox="1"/>
          <p:nvPr/>
        </p:nvSpPr>
        <p:spPr>
          <a:xfrm>
            <a:off x="1280160" y="1463040"/>
            <a:ext cx="9875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2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第3回</a:t>
            </a:r>
            <a:endParaRPr lang="ja-JP" altLang="en-US" sz="3600" dirty="0"/>
          </a:p>
          <a:p>
            <a:pPr marL="0" indent="0">
              <a:buNone/>
            </a:pPr>
            <a:r>
              <a:rPr lang="ja-JP" altLang="en-US" sz="3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単元計画・指導案・評価計画をつくる</a:t>
            </a:r>
            <a:endParaRPr lang="ja-JP" altLang="en-US" sz="36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47472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b="1" dirty="0">
                <a:solidFill>
                  <a:srgbClr val="D9480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予習</a:t>
            </a:r>
            <a:endParaRPr lang="ja-JP" alt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1148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選んだ教材が、学習指導要領解説のどの領域・</a:t>
            </a:r>
            <a:endParaRPr lang="ja-JP" altLang="en-US" sz="3000" dirty="0"/>
          </a:p>
          <a:p>
            <a:pPr marL="0" indent="0">
              <a:buNone/>
            </a:pPr>
            <a:r>
              <a:rPr lang="ja-JP" altLang="en-US" sz="3000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内容にあたるかを調べておく</a:t>
            </a:r>
            <a:endParaRPr lang="ja-JP" altLang="en-US" sz="3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en-US" sz="3600" b="1" dirty="0">
                <a:solidFill>
                  <a:srgbClr val="1F3A5F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参考文献</a:t>
            </a:r>
            <a:endParaRPr lang="ja-JP" alt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1247120" y="6355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en-US" sz="1400" dirty="0">
                <a:solidFill>
                  <a:srgbClr val="999999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32</a:t>
            </a:r>
            <a:endParaRPr lang="ja-JP" alt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45920"/>
            <a:ext cx="914400" cy="9144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371600"/>
            <a:ext cx="94183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体育の教材を創る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（岩田靖，2012，大修館書店）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ボール運動の教材を創る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（岩田靖，2016，大修館書店）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体育の学習内容の探究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（岩田靖，2024，大修館書店）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中学校学習指導要領解説 保健体育編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（文部科学省，2017）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Rethinking Games Teaching</a:t>
            </a:r>
            <a:endParaRPr lang="ja-JP" altLang="en-US" sz="2600" dirty="0"/>
          </a:p>
          <a:p>
            <a:pPr marL="0" indent="0">
              <a:spcAft>
                <a:spcPts val="400"/>
              </a:spcAft>
              <a:buNone/>
            </a:pPr>
            <a:r>
              <a:rPr lang="ja-JP" altLang="en-US" sz="2200" b="1" dirty="0">
                <a:solidFill>
                  <a:srgbClr val="555555"/>
                </a:solidFill>
                <a:latin typeface="BIZ UDPゴシック" pitchFamily="34" charset="0"/>
                <a:ea typeface="BIZ UDPゴシック" pitchFamily="34" charset="-122"/>
                <a:cs typeface="BIZ UDPゴシック" pitchFamily="34" charset="-120"/>
              </a:rPr>
              <a:t>（Thorpe, Bunker &amp; Almond, 1986）</a:t>
            </a:r>
            <a:endParaRPr lang="ja-JP" alt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BIZ UDPゴシック"/>
        <a:ea typeface="BIZ UDP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BIZ UDPゴシック"/>
        <a:ea typeface="BIZ UDP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2313</Words>
  <Application>Microsoft Office PowerPoint</Application>
  <PresentationFormat>ワイド画面</PresentationFormat>
  <Paragraphs>376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5" baseType="lpstr">
      <vt:lpstr>BIZ UDPゴシック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栗田 昇平</dc:creator>
  <cp:lastModifiedBy>昇平 栗田</cp:lastModifiedBy>
  <cp:revision>3</cp:revision>
  <dcterms:created xsi:type="dcterms:W3CDTF">2026-10-03T22:20:10Z</dcterms:created>
  <dcterms:modified xsi:type="dcterms:W3CDTF">2026-10-04T01:37:10Z</dcterms:modified>
</cp:coreProperties>
</file>