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8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6"/>
    <p:sldId id="281" r:id="rId27"/>
    <p:sldId id="282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5404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第2回を始めます。今日から対面です。前半はマイクロ・ティーチングの説明、後半は計画案の「指導上の留意点」の書き方とシナリオづくりです。最後に班で担当を決めて、計画案づくりに入ります。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/>
              <a:t>1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前回のオンデマンドの内容を簡単に振り返ります。経験は振り返ってはじめて成長につながること、ALACTモデル、4つの知識を統合することでした。今日から始まるマイクロ・ティーチングは、まさにこのALACTを実際に回す最初の機会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/>
              <a:t>2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今日の流れと到達目標です。最後に班で担当を決めて、計画案づくりに入る時間をとります。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/>
              <a:t>3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まず、マイクロ・ティーチングの説明です。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ja-JP"/>
              <a:t>4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1限のグループ分けです。座席の近い人どうしで12の班をつくっています。自分が何班かを確認してください。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5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2限のグループ分けです。座席の近い人どうしで12の班をつくっています。自分が何班かを確認してください。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6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マイクロ・ティーチングは、授業の一場面を短く切り出して、実際に教師役として教えてみる練習です。1人10分から15分。第6体育館を4つに分けて、1つの区画を3つの班で使います。計画の大枠はこちらで用意していますので、空いている部分を自分で埋めて、話す言葉をシナリオとして書いてきてください。後半の模擬授業につなげるための、小さな試行の場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7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日程です。今日と来週の第3回が準備、第4回・第5回・第6回がマイクロ・ティーチング本番です。11月3日は祝日で授業がないので、第6回は11月10日になります。自分の班が教師役でない日も、児童役として参加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8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10月20日（火）、MT①の会場配置です。第6体育館を4つに分け、1・4・7・10班が教師役です。同じ区画のほかの2つの班は児童役になります。班の1名はビデオ係として授業者を撮影してください。この動画は、あとで振り返りに使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9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10月27日（火）、MT②の会場配置です。第6体育館を4つに分け、2・5・8・11班が教師役です。同じ区画のほかの2つの班は児童役になります。班の1名はビデオ係として授業者を撮影してください。この動画は、あとで振り返りに使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10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11月10日（火）、MT③の会場配置です。第6体育館を4つに分け、3・6・9・12班が教師役です。同じ区画のほかの2つの班は児童役になります。班の1名はビデオ係として授業者を撮影してください。この動画は、あとで振り返りに使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11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担当の割り振りについてです。今年度は1限が50名、2限が52名なので、4人班と5人班があります。5人班は、どの日の班にもあります。考え方はシンプルです。マット運動は、活動①②を2名で担当します。ネット型とゴール型は、活動①②③の計画案を用意します。これをその日の人数で分けてください。2名で担当するときは①と③を行うか、2人でうまく分けてください。3名で担当するときは、1人1つずつ、10分ずつです。5人班は、マット運動の日ならネット型またはゴール型を3名で、ネット型とゴール型の日なら、どちらを3名にするか班で決めてください。担当が決まったら、担当者割り当てシートに名前を入力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12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1日の流れです。最初に準備をして、前半の領域のマイクロ・ティーチングを2名で30分、片付けと次の準備をして、後半の領域を2名で30分行います。ネット型とゴール型は、活動①②③の計画案を、2名なら①と③を行うかうまく分けて、3名なら1人1つずつ10分で担当します。準備と片付けを手早く行うことも、授業づくりの一部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13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これからの準備の手順です。まず班の中で担当を決めます。次にクラスルームの計画案を見て、空白の部分を埋めます。練習方法は指定していないので、自分で調べて設定してください。計画ができたら、自分が話す言葉をシナリオとして書き出します。箇条書きではなく、子どもに向けて実際に話す言葉で書いてください。来週、班で読み合わせを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14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後半は、マイクロ・ティーチングの計画案を完成させるために、「指導上の留意点」に何をどのように書けばよいかを説明します。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15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クラスルームに上がっている計画案の構成です。領域名と本時の目標、学習内容と活動の大枠はこちらで指定しています。皆さんが自分で仕上げるのは、オレンジの部分です。一つ目が、表の右側の「指導上の留意点」。今は空欄です。二つ目が練習方法などの空白部分。三つ目が最後のシナリオの欄です。今日は特に、指導上の留意点の書き方を説明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16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指導上の留意点とは何か。左の「学習内容と活動」は、子どもが何をするか、授業の流れです。右の「指導上の留意点」は、その活動のときに、教師が何に気をつけて、どのように指導や支援をするかを書く欄です。例えば側方倒立回転の練習の横には、腰が上がらない子への手立てや、安全のための指示を書きます。左の活動と右の留意点は、横に並べて対応させ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17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では、何を書けばよいか。5つの観点で考えると書きやすくなります。1つ目は学習のポイント、身につけさせたいコツをどう伝えるか。2つ目はつまずきへの手立て。3つ目は安全への配慮。4つ目は場づくりやマネジメント、隊形や用具、時間配分などです。5つ目は評価の視点、目標が達成できたかを子どものどんな姿で見るかです。すべての行に5つを書く必要はありません。その場面で一番大事なものを選んで書いてください。声のかけ方については、次回詳しく扱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18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次に、どのように書くか。ルールは4つです。1つ目、主語は教師です。文末を「〜させる」「〜を確認する」などにします。「側転をする」は子どもの活動なので左の欄に書くことです。2つ目、具体的に書く。「安全に気をつける」では何をするのか分かりません。3つ目、つまずきは「〜な児童には、〜する」の形で、予想される姿と手立てをセットにします。4つ目、左の活動と同じ高さに書いて対応させ、本時の目標とつなげ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19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よくある書き方と、留意点として書いた例を比べます。「ポイントを説明する」「安全に気をつける」「できない子を助ける」「声をかける」は、どれも何をするのかが決まっていません。右のように書けば、計画案を読むだけで当日そのまま動けます。自分の留意点を書いたら、この左の書き方になっていないか見直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20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記入例です。マット運動の活動②、側方倒立回転の計画案に、留意点を書き入れるとこうなります。左の活動の番号と同じ高さに、教師が何をするかを書いています。カッコの中は、先ほどの5つの観点のどれにあたるかの目印です。実際の計画案には書かなくて構いません。この例をそのまままねるのではなく、自分の担当箇所と、自分で設定した練習方法に合わせて考え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21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留意点を考えるヒントは、計画案の中にあります。マット運動には技のポイントの例と段階的な練習の例が、ネット型には注1のアタック練習と注2のラリーゲームの準備とルールが、ゴール型には図1・図2の場の準備と流れ、2対2の課題ポイントが書いてあります。これらを、どの場面で見て、どう指導するかという形に書き直すと、留意点になります。指導案の例を調べて、ほかの人の書き方も参考に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22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シナリオのイメージです。左のような箇条書きのメモでは、当日、何をどう言うかが決まっていません。右のように、子どもに向けて実際に話す言葉で書いておくと、どこを見せるのか、何を問いかけるのか、次に何をさせるのかがはっきりします。この例では、示範の前に見るポイントを伝え、示範の後に問いかけて確認しています。このような問いかけ（発問）や声のかけ方は、次回の第3回で詳しく学び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23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班での作業時間です。まず班のメンバーと、教師役の日を確認してください。次に担当を決めて、担当者割り当てシートに名前を入力します。ネット型とゴール型は、①②③を2名か3名で分けます。決まったら計画案を開いて、本時の目標と空白部分、ヒントを確認し、留意点を書き始めてください。同じ領域を担当する人どうしで相談しても構い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24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今日の課題です。課題1は、自分の担当箇所の計画案を完成させることです。空白部分を埋めて、指導上の留意点を自分なりに詰めて書き、このまま授業ができる状態にしてください。課題2はシナリオづくりです。計画案の最後のシナリオの欄に、実際に子どもに話す言葉で書いてください。次回、このシナリオを使って班で読み合わせをします。計画案のワードファイルをクラスルームに提出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25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課題の評価規準です。観点は3つで、それぞれ今日のスライドと対応しています。1つ目は指導上の留意点の具体性。読めば当日そのまま指導できるかどうかで、19枚目の4つのルールのうち、主語は教師、具体的に書く、左の活動と対応させる、の3つに対応します。2つ目は子どもの姿の想定。18枚目の5つの観点のうち、学習のポイント、つまずきへの手立て、安全への配慮、評価の視点と、ルール3に対応します。3つ目はシナリオで、23枚目のシナリオのスライドに対応します。留意点に書いたことが、子どもに話す言葉で、時間内に収まる形で書けているかを見ます。提出前に、自分の課題がAになっているか確認し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26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dirty="0"/>
              <a:t>次回は10月13日です。よい体育授業のための言葉かけについて学び、それをもとに班でシナリオの読み合わせをします。完成させた計画案とシナリオを持ってきてください。おつかれさまでした。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altLang="ja-JP"/>
              <a:t>27</a:t>
            </a:fld>
            <a:endParaRPr lang="ja-JP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1005840" y="11887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0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公開版</a:t>
            </a:r>
            <a:endParaRPr lang="ja-JP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178308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40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4000" dirty="0"/>
          </a:p>
        </p:txBody>
      </p:sp>
      <p:sp>
        <p:nvSpPr>
          <p:cNvPr id="6" name="Text 4"/>
          <p:cNvSpPr/>
          <p:nvPr/>
        </p:nvSpPr>
        <p:spPr>
          <a:xfrm>
            <a:off x="1005840" y="26517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40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第2回　マイクロ・ティーチングの説明</a:t>
            </a:r>
            <a:endParaRPr lang="ja-JP" sz="4000" dirty="0"/>
          </a:p>
        </p:txBody>
      </p:sp>
      <p:sp>
        <p:nvSpPr>
          <p:cNvPr id="7" name="Text 5"/>
          <p:cNvSpPr/>
          <p:nvPr/>
        </p:nvSpPr>
        <p:spPr>
          <a:xfrm>
            <a:off x="1005840" y="36118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― 計画案を仕上げ、シナリオをつくろう ―</a:t>
            </a:r>
            <a:endParaRPr lang="ja-JP" sz="2400" dirty="0"/>
          </a:p>
        </p:txBody>
      </p:sp>
      <p:sp>
        <p:nvSpPr>
          <p:cNvPr id="8" name="Shape 6"/>
          <p:cNvSpPr/>
          <p:nvPr/>
        </p:nvSpPr>
        <p:spPr>
          <a:xfrm>
            <a:off x="1005840" y="4480560"/>
            <a:ext cx="5029200" cy="0"/>
          </a:xfrm>
          <a:prstGeom prst="line">
            <a:avLst/>
          </a:prstGeom>
          <a:noFill/>
          <a:ln w="1905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1005840" y="470916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4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栗田　昇平</a:t>
            </a:r>
            <a:endParaRPr lang="ja-JP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Shape 1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前回（第1回）のふりかえり</a:t>
            </a:r>
            <a:endParaRPr lang="ja-JP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3520440" cy="2743200"/>
          </a:xfrm>
          <a:prstGeom prst="roundRect">
            <a:avLst>
              <a:gd name="adj" fmla="val 4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868680" y="181051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2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経験 ≠ 成長</a:t>
            </a:r>
            <a:endParaRPr lang="ja-JP" sz="2200" dirty="0"/>
          </a:p>
        </p:txBody>
      </p:sp>
      <p:sp>
        <p:nvSpPr>
          <p:cNvPr id="7" name="Text 5"/>
          <p:cNvSpPr/>
          <p:nvPr/>
        </p:nvSpPr>
        <p:spPr>
          <a:xfrm>
            <a:off x="868680" y="2340864"/>
            <a:ext cx="3063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経験を積むだけでは成長しない。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経験を「振り返る」ことで成長につながる。</a:t>
            </a:r>
            <a:endParaRPr lang="ja-JP" sz="1700" dirty="0"/>
          </a:p>
        </p:txBody>
      </p:sp>
      <p:sp>
        <p:nvSpPr>
          <p:cNvPr id="8" name="Shape 6"/>
          <p:cNvSpPr/>
          <p:nvPr/>
        </p:nvSpPr>
        <p:spPr>
          <a:xfrm>
            <a:off x="4343400" y="1645920"/>
            <a:ext cx="3520440" cy="2743200"/>
          </a:xfrm>
          <a:prstGeom prst="roundRect">
            <a:avLst>
              <a:gd name="adj" fmla="val 4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4572000" y="181051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2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ALACTモデル</a:t>
            </a:r>
            <a:endParaRPr lang="ja-JP" sz="2200" dirty="0"/>
          </a:p>
        </p:txBody>
      </p:sp>
      <p:sp>
        <p:nvSpPr>
          <p:cNvPr id="10" name="Text 8"/>
          <p:cNvSpPr/>
          <p:nvPr/>
        </p:nvSpPr>
        <p:spPr>
          <a:xfrm>
            <a:off x="4572000" y="2340864"/>
            <a:ext cx="3063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行為 → 振り返り → 本質的な諸相への気付き → 行為の選択肢の拡大 → 試行 の循環</a:t>
            </a:r>
            <a:endParaRPr lang="ja-JP" sz="1700" dirty="0"/>
          </a:p>
        </p:txBody>
      </p:sp>
      <p:sp>
        <p:nvSpPr>
          <p:cNvPr id="11" name="Shape 9"/>
          <p:cNvSpPr/>
          <p:nvPr/>
        </p:nvSpPr>
        <p:spPr>
          <a:xfrm>
            <a:off x="8046720" y="1645920"/>
            <a:ext cx="3520440" cy="2743200"/>
          </a:xfrm>
          <a:prstGeom prst="roundRect">
            <a:avLst>
              <a:gd name="adj" fmla="val 4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8275320" y="181051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2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4つの知識の統合</a:t>
            </a:r>
            <a:endParaRPr lang="ja-JP" sz="2200" dirty="0"/>
          </a:p>
        </p:txBody>
      </p:sp>
      <p:sp>
        <p:nvSpPr>
          <p:cNvPr id="13" name="Text 11"/>
          <p:cNvSpPr/>
          <p:nvPr/>
        </p:nvSpPr>
        <p:spPr>
          <a:xfrm>
            <a:off x="8275320" y="2340864"/>
            <a:ext cx="3063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教育方法・教科内容・学習者・環境文脈の知識を、目の前の子どもに合わせて統合する（PCKg）</a:t>
            </a:r>
            <a:endParaRPr lang="ja-JP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4754880"/>
            <a:ext cx="10927080" cy="1280160"/>
          </a:xfrm>
          <a:prstGeom prst="roundRect">
            <a:avLst>
              <a:gd name="adj" fmla="val 8571"/>
            </a:avLst>
          </a:prstGeom>
          <a:solidFill>
            <a:srgbClr val="FFF1E3"/>
          </a:solidFill>
          <a:ln w="19050">
            <a:solidFill>
              <a:srgbClr val="E3A46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914400" y="4846320"/>
            <a:ext cx="10424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今日から：</a:t>
            </a:r>
            <a:r>
              <a:rPr lang="ja-JP" altLang="ja-JP" sz="19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マイクロ・ティーチング（MT）は、ALACTの「行為」と「振り返り」を実際に回す最初の場です。準備の段階から、「何を教えたいか」「どう声をかけるか」を考えていきます。</a:t>
            </a:r>
            <a:endParaRPr lang="ja-JP" sz="1900" dirty="0"/>
          </a:p>
        </p:txBody>
      </p:sp>
      <p:sp>
        <p:nvSpPr>
          <p:cNvPr id="17" name="Text 14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/ 18</a:t>
            </a:r>
            <a:endParaRPr lang="ja-JP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Shape 1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本時のアウトライン ＆ 到達目標</a:t>
            </a:r>
            <a:endParaRPr lang="ja-JP" sz="2800" dirty="0"/>
          </a:p>
        </p:txBody>
      </p:sp>
      <p:sp>
        <p:nvSpPr>
          <p:cNvPr id="5" name="Text 3"/>
          <p:cNvSpPr/>
          <p:nvPr/>
        </p:nvSpPr>
        <p:spPr>
          <a:xfrm>
            <a:off x="822960" y="155448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0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アウトライン</a:t>
            </a:r>
            <a:endParaRPr lang="ja-JP" sz="2000" dirty="0"/>
          </a:p>
        </p:txBody>
      </p:sp>
      <p:sp>
        <p:nvSpPr>
          <p:cNvPr id="6" name="Text 4"/>
          <p:cNvSpPr/>
          <p:nvPr/>
        </p:nvSpPr>
        <p:spPr>
          <a:xfrm>
            <a:off x="822960" y="2057400"/>
            <a:ext cx="548640" cy="54864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</a:t>
            </a:r>
            <a:endParaRPr lang="ja-JP" sz="2200" dirty="0"/>
          </a:p>
        </p:txBody>
      </p:sp>
      <p:sp>
        <p:nvSpPr>
          <p:cNvPr id="7" name="Text 5"/>
          <p:cNvSpPr/>
          <p:nvPr/>
        </p:nvSpPr>
        <p:spPr>
          <a:xfrm>
            <a:off x="1554480" y="2011680"/>
            <a:ext cx="9144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マイクロ・ティーチング（MT）の説明</a:t>
            </a:r>
            <a:endParaRPr lang="ja-JP" sz="2100" dirty="0"/>
          </a:p>
        </p:txBody>
      </p:sp>
      <p:sp>
        <p:nvSpPr>
          <p:cNvPr id="8" name="Text 6"/>
          <p:cNvSpPr/>
          <p:nvPr/>
        </p:nvSpPr>
        <p:spPr>
          <a:xfrm>
            <a:off x="1554480" y="23957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マイクロ・ティーチングとは何か</a:t>
            </a:r>
            <a:endParaRPr lang="ja-JP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2926080"/>
            <a:ext cx="548640" cy="54864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</a:t>
            </a:r>
            <a:endParaRPr lang="ja-JP" sz="2200" dirty="0"/>
          </a:p>
        </p:txBody>
      </p:sp>
      <p:sp>
        <p:nvSpPr>
          <p:cNvPr id="10" name="Text 8"/>
          <p:cNvSpPr/>
          <p:nvPr/>
        </p:nvSpPr>
        <p:spPr>
          <a:xfrm>
            <a:off x="1554480" y="2880360"/>
            <a:ext cx="9144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計画案を仕上げる</a:t>
            </a:r>
            <a:endParaRPr lang="ja-JP" sz="2100" dirty="0"/>
          </a:p>
        </p:txBody>
      </p:sp>
      <p:sp>
        <p:nvSpPr>
          <p:cNvPr id="11" name="Text 9"/>
          <p:cNvSpPr/>
          <p:nvPr/>
        </p:nvSpPr>
        <p:spPr>
          <a:xfrm>
            <a:off x="1554480" y="326440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「指導上の留意点」の書き方とシナリオづくり</a:t>
            </a:r>
            <a:endParaRPr lang="ja-JP" sz="1600" dirty="0"/>
          </a:p>
        </p:txBody>
      </p:sp>
      <p:sp>
        <p:nvSpPr>
          <p:cNvPr id="12" name="Text 10"/>
          <p:cNvSpPr/>
          <p:nvPr/>
        </p:nvSpPr>
        <p:spPr>
          <a:xfrm>
            <a:off x="822960" y="3794760"/>
            <a:ext cx="548640" cy="54864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3</a:t>
            </a:r>
            <a:endParaRPr lang="ja-JP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3749040"/>
            <a:ext cx="9144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班で担当決め → 計画案づくり・課題</a:t>
            </a:r>
            <a:endParaRPr lang="ja-JP" sz="2100" dirty="0"/>
          </a:p>
        </p:txBody>
      </p:sp>
      <p:sp>
        <p:nvSpPr>
          <p:cNvPr id="14" name="Text 12"/>
          <p:cNvSpPr/>
          <p:nvPr/>
        </p:nvSpPr>
        <p:spPr>
          <a:xfrm>
            <a:off x="1554480" y="4133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担当者割り当てシートへの入力、課題の説明</a:t>
            </a:r>
            <a:endParaRPr lang="ja-JP" sz="1600" dirty="0"/>
          </a:p>
        </p:txBody>
      </p:sp>
      <p:sp>
        <p:nvSpPr>
          <p:cNvPr id="15" name="Shape 13"/>
          <p:cNvSpPr/>
          <p:nvPr/>
        </p:nvSpPr>
        <p:spPr>
          <a:xfrm>
            <a:off x="640080" y="4754880"/>
            <a:ext cx="10927080" cy="1508760"/>
          </a:xfrm>
          <a:prstGeom prst="roundRect">
            <a:avLst>
              <a:gd name="adj" fmla="val 7273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6" name="Text 14"/>
          <p:cNvSpPr/>
          <p:nvPr/>
        </p:nvSpPr>
        <p:spPr>
          <a:xfrm>
            <a:off x="914400" y="4846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本時の到達目標</a:t>
            </a:r>
            <a:endParaRPr lang="ja-JP" sz="1800" dirty="0"/>
          </a:p>
        </p:txBody>
      </p:sp>
      <p:sp>
        <p:nvSpPr>
          <p:cNvPr id="17" name="Text 15"/>
          <p:cNvSpPr/>
          <p:nvPr/>
        </p:nvSpPr>
        <p:spPr>
          <a:xfrm>
            <a:off x="914400" y="525780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ja-JP" altLang="ja-JP" sz="19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☑ 自分がどの領域・活動を担当するかを把握する</a:t>
            </a:r>
            <a:endParaRPr lang="ja-JP" sz="1900" dirty="0"/>
          </a:p>
          <a:p>
            <a:pPr marL="0" indent="0">
              <a:lnSpc>
                <a:spcPct val="130000"/>
              </a:lnSpc>
              <a:buNone/>
            </a:pPr>
            <a:r>
              <a:rPr lang="ja-JP" altLang="ja-JP" sz="19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☑ 「指導上の留意点」の書き方を理解し、計画案とシナリオを仕上げる見通しをもつ</a:t>
            </a:r>
            <a:endParaRPr lang="ja-JP" sz="1900" dirty="0"/>
          </a:p>
        </p:txBody>
      </p:sp>
      <p:sp>
        <p:nvSpPr>
          <p:cNvPr id="19" name="Text 16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3 / 18</a:t>
            </a:r>
            <a:endParaRPr lang="ja-JP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1005840" y="21031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6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Part 1</a:t>
            </a:r>
            <a:endParaRPr lang="ja-JP" sz="2600" dirty="0"/>
          </a:p>
        </p:txBody>
      </p:sp>
      <p:sp>
        <p:nvSpPr>
          <p:cNvPr id="4" name="Text 2"/>
          <p:cNvSpPr/>
          <p:nvPr/>
        </p:nvSpPr>
        <p:spPr>
          <a:xfrm>
            <a:off x="1005840" y="26974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44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マイクロ・ティーチングの説明</a:t>
            </a:r>
            <a:endParaRPr lang="ja-JP" sz="4400" dirty="0"/>
          </a:p>
        </p:txBody>
      </p:sp>
      <p:sp>
        <p:nvSpPr>
          <p:cNvPr id="5" name="Text 3"/>
          <p:cNvSpPr/>
          <p:nvPr/>
        </p:nvSpPr>
        <p:spPr>
          <a:xfrm>
            <a:off x="1005840" y="37033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2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マイクロ・ティーチングとは何か</a:t>
            </a:r>
            <a:endParaRPr lang="ja-JP" sz="2200" dirty="0"/>
          </a:p>
        </p:txBody>
      </p:sp>
      <p:sp>
        <p:nvSpPr>
          <p:cNvPr id="7" name="Text 4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 / 18</a:t>
            </a:r>
            <a:endParaRPr lang="ja-JP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7D40CE4B-ACF0-1694-B461-21149FE50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364" y="1361298"/>
            <a:ext cx="8640775" cy="5362125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教科教育法（体育）第2回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グループ分け（1限・1〜12班）</a:t>
            </a:r>
            <a:endParaRPr lang="ja-JP" sz="2800" dirty="0"/>
          </a:p>
        </p:txBody>
      </p:sp>
      <p:sp>
        <p:nvSpPr>
          <p:cNvPr id="9" name="Text 7"/>
          <p:cNvSpPr/>
          <p:nvPr/>
        </p:nvSpPr>
        <p:spPr>
          <a:xfrm>
            <a:off x="1389529" y="1499615"/>
            <a:ext cx="2653554" cy="1100149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321579" y="1470660"/>
            <a:ext cx="2653554" cy="1129104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②班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7281430" y="1470659"/>
            <a:ext cx="2588711" cy="1129103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③班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1389528" y="2641457"/>
            <a:ext cx="2656691" cy="1161021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④班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30402" y="2641456"/>
            <a:ext cx="2653554" cy="1129103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⑤班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>
            <a:off x="7281430" y="2641455"/>
            <a:ext cx="2588711" cy="1129103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⑥班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5" name="Text 13"/>
          <p:cNvSpPr/>
          <p:nvPr/>
        </p:nvSpPr>
        <p:spPr>
          <a:xfrm>
            <a:off x="1389527" y="3836820"/>
            <a:ext cx="2656691" cy="1100148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⑦班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6" name="Text 14"/>
          <p:cNvSpPr/>
          <p:nvPr/>
        </p:nvSpPr>
        <p:spPr>
          <a:xfrm>
            <a:off x="4321579" y="3810545"/>
            <a:ext cx="2653554" cy="1100147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⑧班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7" name="Text 15"/>
          <p:cNvSpPr/>
          <p:nvPr/>
        </p:nvSpPr>
        <p:spPr>
          <a:xfrm>
            <a:off x="7281430" y="3819146"/>
            <a:ext cx="2588711" cy="1091545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⑨班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8" name="Text 16"/>
          <p:cNvSpPr/>
          <p:nvPr/>
        </p:nvSpPr>
        <p:spPr>
          <a:xfrm>
            <a:off x="1386391" y="5561248"/>
            <a:ext cx="2656692" cy="1095584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⑩班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9" name="Text 17"/>
          <p:cNvSpPr/>
          <p:nvPr/>
        </p:nvSpPr>
        <p:spPr>
          <a:xfrm>
            <a:off x="4321579" y="4983132"/>
            <a:ext cx="2662377" cy="1129103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⑪班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0" name="Text 18"/>
          <p:cNvSpPr/>
          <p:nvPr/>
        </p:nvSpPr>
        <p:spPr>
          <a:xfrm>
            <a:off x="7262452" y="4983131"/>
            <a:ext cx="2607689" cy="1129103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⑫班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2" name="Text 19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8 / 27</a:t>
            </a:r>
            <a:endParaRPr lang="ja-JP" sz="1100" dirty="0"/>
          </a:p>
        </p:txBody>
      </p:sp>
      <p:sp>
        <p:nvSpPr>
          <p:cNvPr id="25" name="Text 13">
            <a:extLst>
              <a:ext uri="{FF2B5EF4-FFF2-40B4-BE49-F238E27FC236}">
                <a16:creationId xmlns:a16="http://schemas.microsoft.com/office/drawing/2014/main" id="{8CA4B257-92D7-0407-DE8B-921D8940FC26}"/>
              </a:ext>
            </a:extLst>
          </p:cNvPr>
          <p:cNvSpPr/>
          <p:nvPr/>
        </p:nvSpPr>
        <p:spPr>
          <a:xfrm>
            <a:off x="1389529" y="4980873"/>
            <a:ext cx="1087582" cy="616665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⑦班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18A15112-32CA-E742-EB0B-3394BD180D00}"/>
              </a:ext>
            </a:extLst>
          </p:cNvPr>
          <p:cNvSpPr/>
          <p:nvPr/>
        </p:nvSpPr>
        <p:spPr>
          <a:xfrm>
            <a:off x="2908070" y="4983131"/>
            <a:ext cx="1117368" cy="547794"/>
          </a:xfrm>
          <a:prstGeom prst="roundRect">
            <a:avLst>
              <a:gd name="adj" fmla="val 7619"/>
            </a:avLst>
          </a:prstGeom>
          <a:solidFill>
            <a:srgbClr val="1D5FA7">
              <a:alpha val="57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⑩班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E2F345FE-71D0-3059-DBF1-0C67B4193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933" y="1335024"/>
            <a:ext cx="8208134" cy="5442827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教科教育法（体育）第2回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グループ分け（2限・1〜12班）</a:t>
            </a:r>
            <a:endParaRPr lang="ja-JP" sz="2800" dirty="0"/>
          </a:p>
        </p:txBody>
      </p:sp>
      <p:sp>
        <p:nvSpPr>
          <p:cNvPr id="9" name="Text 7"/>
          <p:cNvSpPr/>
          <p:nvPr/>
        </p:nvSpPr>
        <p:spPr>
          <a:xfrm>
            <a:off x="2224726" y="1965960"/>
            <a:ext cx="2423160" cy="96012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0" name="Text 8"/>
          <p:cNvSpPr/>
          <p:nvPr/>
        </p:nvSpPr>
        <p:spPr>
          <a:xfrm>
            <a:off x="4911365" y="1965960"/>
            <a:ext cx="2337848" cy="96012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②班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1" name="Text 9"/>
          <p:cNvSpPr/>
          <p:nvPr/>
        </p:nvSpPr>
        <p:spPr>
          <a:xfrm>
            <a:off x="7546054" y="1943100"/>
            <a:ext cx="2337848" cy="107442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③班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2" name="Text 10"/>
          <p:cNvSpPr/>
          <p:nvPr/>
        </p:nvSpPr>
        <p:spPr>
          <a:xfrm>
            <a:off x="2224725" y="2999610"/>
            <a:ext cx="2421221" cy="106947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④班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3" name="Text 11"/>
          <p:cNvSpPr/>
          <p:nvPr/>
        </p:nvSpPr>
        <p:spPr>
          <a:xfrm>
            <a:off x="4911364" y="3017520"/>
            <a:ext cx="2318525" cy="105156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⑤班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4" name="Text 12"/>
          <p:cNvSpPr/>
          <p:nvPr/>
        </p:nvSpPr>
        <p:spPr>
          <a:xfrm>
            <a:off x="7546054" y="3017520"/>
            <a:ext cx="2337848" cy="105156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⑥班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5" name="Text 13"/>
          <p:cNvSpPr/>
          <p:nvPr/>
        </p:nvSpPr>
        <p:spPr>
          <a:xfrm>
            <a:off x="2224724" y="4080004"/>
            <a:ext cx="2423161" cy="96012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⑦班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6" name="Text 14"/>
          <p:cNvSpPr/>
          <p:nvPr/>
        </p:nvSpPr>
        <p:spPr>
          <a:xfrm>
            <a:off x="4878739" y="4091940"/>
            <a:ext cx="2370474" cy="96012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⑧班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7" name="Text 15"/>
          <p:cNvSpPr/>
          <p:nvPr/>
        </p:nvSpPr>
        <p:spPr>
          <a:xfrm>
            <a:off x="7546054" y="4080004"/>
            <a:ext cx="2421222" cy="105156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⑨班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8" name="Text 16"/>
          <p:cNvSpPr/>
          <p:nvPr/>
        </p:nvSpPr>
        <p:spPr>
          <a:xfrm>
            <a:off x="2224726" y="5696712"/>
            <a:ext cx="2421220" cy="96012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⑩班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19" name="Text 17"/>
          <p:cNvSpPr/>
          <p:nvPr/>
        </p:nvSpPr>
        <p:spPr>
          <a:xfrm>
            <a:off x="4878739" y="5686217"/>
            <a:ext cx="2370474" cy="960120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⑪班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0" name="Text 18"/>
          <p:cNvSpPr/>
          <p:nvPr/>
        </p:nvSpPr>
        <p:spPr>
          <a:xfrm>
            <a:off x="7546054" y="5142488"/>
            <a:ext cx="2337848" cy="1503849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⑫班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2" name="Text 19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9 / 27</a:t>
            </a:r>
            <a:endParaRPr lang="ja-JP" sz="1100" dirty="0"/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E9EC7D72-BD75-49B3-7ED2-050CB84091A1}"/>
              </a:ext>
            </a:extLst>
          </p:cNvPr>
          <p:cNvSpPr/>
          <p:nvPr/>
        </p:nvSpPr>
        <p:spPr>
          <a:xfrm>
            <a:off x="4859415" y="5131564"/>
            <a:ext cx="1001224" cy="551432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⑧班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5566DFD3-5CFB-CBC5-D417-CC0ABD43F028}"/>
              </a:ext>
            </a:extLst>
          </p:cNvPr>
          <p:cNvSpPr/>
          <p:nvPr/>
        </p:nvSpPr>
        <p:spPr>
          <a:xfrm>
            <a:off x="2214095" y="5112003"/>
            <a:ext cx="1001224" cy="559057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⑦班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2BAFBE59-9E75-1F77-859E-23AD28DF21F0}"/>
              </a:ext>
            </a:extLst>
          </p:cNvPr>
          <p:cNvSpPr/>
          <p:nvPr/>
        </p:nvSpPr>
        <p:spPr>
          <a:xfrm>
            <a:off x="3634089" y="5142488"/>
            <a:ext cx="1001225" cy="528572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⑩班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1" name="Text 17">
            <a:extLst>
              <a:ext uri="{FF2B5EF4-FFF2-40B4-BE49-F238E27FC236}">
                <a16:creationId xmlns:a16="http://schemas.microsoft.com/office/drawing/2014/main" id="{FA4C67F9-D2F9-8467-F4EE-99A880DE3DB6}"/>
              </a:ext>
            </a:extLst>
          </p:cNvPr>
          <p:cNvSpPr/>
          <p:nvPr/>
        </p:nvSpPr>
        <p:spPr>
          <a:xfrm>
            <a:off x="6231753" y="5112003"/>
            <a:ext cx="1001224" cy="584709"/>
          </a:xfrm>
          <a:prstGeom prst="roundRect">
            <a:avLst>
              <a:gd name="adj" fmla="val 7619"/>
            </a:avLst>
          </a:prstGeom>
          <a:solidFill>
            <a:srgbClr val="1D5FA7">
              <a:alpha val="38000"/>
            </a:srgbClr>
          </a:solidFill>
          <a:ln w="25400">
            <a:solidFill>
              <a:srgbClr val="1D5FA7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1D5FA7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⑪班</a:t>
            </a:r>
            <a:endParaRPr lang="ja-JP" sz="22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マイクロ・ティーチング（MT）とは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822960" y="155448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3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授業の一場面を短く切り出して、教師役として実際に教えてみる練習</a:t>
            </a:r>
            <a:endParaRPr lang="ja-JP" sz="2300" dirty="0"/>
          </a:p>
        </p:txBody>
      </p:sp>
      <p:sp>
        <p:nvSpPr>
          <p:cNvPr id="8" name="Text 6"/>
          <p:cNvSpPr/>
          <p:nvPr/>
        </p:nvSpPr>
        <p:spPr>
          <a:xfrm>
            <a:off x="822960" y="2194560"/>
            <a:ext cx="106070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04800" indent="-304800">
              <a:lnSpc>
                <a:spcPct val="115000"/>
              </a:lnSpc>
              <a:spcAft>
                <a:spcPts val="600"/>
              </a:spcAft>
              <a:buSzPct val="100000"/>
              <a:buChar char="■"/>
            </a:pPr>
            <a:r>
              <a:rPr lang="ja-JP" altLang="ja-JP" sz="19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1名が、体育授業の1場面（10〜15分程度）を教師役として担当し、学習を進行させる</a:t>
            </a:r>
            <a:endParaRPr lang="ja-JP" sz="1900" dirty="0"/>
          </a:p>
          <a:p>
            <a:pPr marL="304800" indent="-304800">
              <a:lnSpc>
                <a:spcPct val="115000"/>
              </a:lnSpc>
              <a:spcAft>
                <a:spcPts val="600"/>
              </a:spcAft>
              <a:buSzPct val="100000"/>
              <a:buChar char="■"/>
            </a:pPr>
            <a:r>
              <a:rPr lang="ja-JP" altLang="ja-JP" sz="19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体育館を4分割し、1つの区画を3班で使用する（教師役1班・児童役2班）</a:t>
            </a:r>
            <a:endParaRPr lang="ja-JP" sz="1900" dirty="0"/>
          </a:p>
          <a:p>
            <a:pPr marL="304800" indent="-304800">
              <a:lnSpc>
                <a:spcPct val="115000"/>
              </a:lnSpc>
              <a:spcAft>
                <a:spcPts val="600"/>
              </a:spcAft>
              <a:buSzPct val="100000"/>
              <a:buChar char="■"/>
            </a:pPr>
            <a:r>
              <a:rPr lang="ja-JP" altLang="ja-JP" sz="19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班は4名または5名。マット運動は①②を2名、ネット型・ゴール型は①②③を2〜3名で分担する</a:t>
            </a:r>
            <a:endParaRPr lang="ja-JP" sz="1900" dirty="0"/>
          </a:p>
          <a:p>
            <a:pPr marL="304800" indent="-304800">
              <a:lnSpc>
                <a:spcPct val="115000"/>
              </a:lnSpc>
              <a:spcAft>
                <a:spcPts val="600"/>
              </a:spcAft>
              <a:buSzPct val="100000"/>
              <a:buChar char="■"/>
            </a:pPr>
            <a:r>
              <a:rPr lang="ja-JP" altLang="ja-JP" sz="19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マット運動①②・ネット型①②③・ゴール型①②③を、それぞれ2日ずつ行う</a:t>
            </a:r>
            <a:endParaRPr lang="ja-JP" sz="1900" dirty="0"/>
          </a:p>
          <a:p>
            <a:pPr marL="304800" indent="-304800">
              <a:lnSpc>
                <a:spcPct val="115000"/>
              </a:lnSpc>
              <a:spcAft>
                <a:spcPts val="600"/>
              </a:spcAft>
              <a:buSzPct val="100000"/>
              <a:buChar char="■"/>
            </a:pPr>
            <a:r>
              <a:rPr lang="ja-JP" altLang="ja-JP" sz="19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計画の大枠はこちらで指定。指導に必要な空白部分を自分で埋め、シナリオ（自分が話す言葉の詳細）を作成して臨む</a:t>
            </a:r>
            <a:endParaRPr lang="ja-JP" sz="1900" dirty="0"/>
          </a:p>
        </p:txBody>
      </p:sp>
      <p:sp>
        <p:nvSpPr>
          <p:cNvPr id="9" name="Shape 7"/>
          <p:cNvSpPr/>
          <p:nvPr/>
        </p:nvSpPr>
        <p:spPr>
          <a:xfrm>
            <a:off x="640080" y="5257800"/>
            <a:ext cx="10927080" cy="960120"/>
          </a:xfrm>
          <a:prstGeom prst="roundRect">
            <a:avLst>
              <a:gd name="adj" fmla="val 11429"/>
            </a:avLst>
          </a:prstGeom>
          <a:solidFill>
            <a:srgbClr val="FFF1E3"/>
          </a:solidFill>
          <a:ln w="19050">
            <a:solidFill>
              <a:srgbClr val="E3A46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914400" y="530352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ねらい：1時間の模擬授業（第10回〜）の前に、「説明する・動かす・声をかける」を小さく試して振り返る</a:t>
            </a:r>
            <a:endParaRPr lang="ja-JP" sz="1900" dirty="0"/>
          </a:p>
        </p:txBody>
      </p:sp>
      <p:sp>
        <p:nvSpPr>
          <p:cNvPr id="12" name="Text 9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5 / 18</a:t>
            </a:r>
            <a:endParaRPr lang="ja-JP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教科教育法（体育）第2回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MTまでの日程</a:t>
            </a:r>
            <a:endParaRPr lang="ja-JP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00200"/>
          <a:ext cx="10927080" cy="3401568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回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日にち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内容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教師役の班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第2回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10月6日（火）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7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MTの説明・担当決め・計画案づくり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―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第3回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10月13日（火）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7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計画案・シナリオの完成、読み合わせ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―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D5FA7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第4回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10月20日（火）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MT①　マット運動①②／ネット型①②③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1・4・7・10班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D5FA7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第5回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10月27日（火）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MT②　マット運動①②／ゴール型①②③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2・5・8・11班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D5FA7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第6回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11月10日（火）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MT③　ネット型①②③／ゴール型①②③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3・6・9・12班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822960" y="525780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8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※ 11月3日（火）は祝日のため授業はありません。第6回（MT③）は翌週11月10日です。</a:t>
            </a:r>
            <a:endParaRPr lang="ja-JP" sz="1800" dirty="0"/>
          </a:p>
        </p:txBody>
      </p:sp>
      <p:sp>
        <p:nvSpPr>
          <p:cNvPr id="9" name="Text 6"/>
          <p:cNvSpPr/>
          <p:nvPr/>
        </p:nvSpPr>
        <p:spPr>
          <a:xfrm>
            <a:off x="822960" y="571500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8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※ 教師役でない日も、児童役として参加します（班の1名はビデオ係）。</a:t>
            </a:r>
            <a:endParaRPr lang="ja-JP" sz="1800" dirty="0"/>
          </a:p>
        </p:txBody>
      </p:sp>
      <p:sp>
        <p:nvSpPr>
          <p:cNvPr id="11" name="Text 7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6 / 27</a:t>
            </a:r>
            <a:endParaRPr lang="ja-JP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教科教育法（体育）第2回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MT①　10月20日（火）の会場配置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822960" y="14173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0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マット運動①② ＋ ネット型①②③</a:t>
            </a:r>
            <a:endParaRPr lang="ja-JP" sz="2000" dirty="0"/>
          </a:p>
        </p:txBody>
      </p:sp>
      <p:sp>
        <p:nvSpPr>
          <p:cNvPr id="8" name="Shape 6"/>
          <p:cNvSpPr/>
          <p:nvPr/>
        </p:nvSpPr>
        <p:spPr>
          <a:xfrm>
            <a:off x="822960" y="1965960"/>
            <a:ext cx="8229600" cy="4297680"/>
          </a:xfrm>
          <a:prstGeom prst="rect">
            <a:avLst/>
          </a:prstGeom>
          <a:solidFill>
            <a:srgbClr val="FFFFFF"/>
          </a:solidFill>
          <a:ln w="3175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4937760" y="1965960"/>
            <a:ext cx="0" cy="4297680"/>
          </a:xfrm>
          <a:prstGeom prst="line">
            <a:avLst/>
          </a:prstGeom>
          <a:noFill/>
          <a:ln w="19050">
            <a:solidFill>
              <a:srgbClr val="5A627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822960" y="4114800"/>
            <a:ext cx="8229600" cy="0"/>
          </a:xfrm>
          <a:prstGeom prst="line">
            <a:avLst/>
          </a:prstGeom>
          <a:noFill/>
          <a:ln w="19050">
            <a:solidFill>
              <a:srgbClr val="5A627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1371600" y="246888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1班　教師役</a:t>
            </a:r>
            <a:endParaRPr lang="ja-JP" sz="2100" dirty="0"/>
          </a:p>
        </p:txBody>
      </p:sp>
      <p:sp>
        <p:nvSpPr>
          <p:cNvPr id="12" name="Text 10"/>
          <p:cNvSpPr/>
          <p:nvPr/>
        </p:nvSpPr>
        <p:spPr>
          <a:xfrm>
            <a:off x="1371600" y="315468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2・3班　児童役</a:t>
            </a:r>
            <a:endParaRPr lang="ja-JP" sz="1800" dirty="0"/>
          </a:p>
        </p:txBody>
      </p:sp>
      <p:sp>
        <p:nvSpPr>
          <p:cNvPr id="13" name="Text 11"/>
          <p:cNvSpPr/>
          <p:nvPr/>
        </p:nvSpPr>
        <p:spPr>
          <a:xfrm>
            <a:off x="5486400" y="246888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4班　教師役</a:t>
            </a:r>
            <a:endParaRPr lang="ja-JP" sz="2100" dirty="0"/>
          </a:p>
        </p:txBody>
      </p:sp>
      <p:sp>
        <p:nvSpPr>
          <p:cNvPr id="14" name="Text 12"/>
          <p:cNvSpPr/>
          <p:nvPr/>
        </p:nvSpPr>
        <p:spPr>
          <a:xfrm>
            <a:off x="5486400" y="315468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5・6班　児童役</a:t>
            </a:r>
            <a:endParaRPr lang="ja-JP" sz="1800" dirty="0"/>
          </a:p>
        </p:txBody>
      </p:sp>
      <p:sp>
        <p:nvSpPr>
          <p:cNvPr id="15" name="Text 13"/>
          <p:cNvSpPr/>
          <p:nvPr/>
        </p:nvSpPr>
        <p:spPr>
          <a:xfrm>
            <a:off x="1371600" y="461772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7班　教師役</a:t>
            </a:r>
            <a:endParaRPr lang="ja-JP" sz="2100" dirty="0"/>
          </a:p>
        </p:txBody>
      </p:sp>
      <p:sp>
        <p:nvSpPr>
          <p:cNvPr id="16" name="Text 14"/>
          <p:cNvSpPr/>
          <p:nvPr/>
        </p:nvSpPr>
        <p:spPr>
          <a:xfrm>
            <a:off x="1371600" y="530352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8・9班　児童役</a:t>
            </a:r>
            <a:endParaRPr lang="ja-JP" sz="1800" dirty="0"/>
          </a:p>
        </p:txBody>
      </p:sp>
      <p:sp>
        <p:nvSpPr>
          <p:cNvPr id="17" name="Text 15"/>
          <p:cNvSpPr/>
          <p:nvPr/>
        </p:nvSpPr>
        <p:spPr>
          <a:xfrm>
            <a:off x="5486400" y="461772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10班　教師役</a:t>
            </a:r>
            <a:endParaRPr lang="ja-JP" sz="2100" dirty="0"/>
          </a:p>
        </p:txBody>
      </p:sp>
      <p:sp>
        <p:nvSpPr>
          <p:cNvPr id="18" name="Text 16"/>
          <p:cNvSpPr/>
          <p:nvPr/>
        </p:nvSpPr>
        <p:spPr>
          <a:xfrm>
            <a:off x="5486400" y="530352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11・12班　児童役</a:t>
            </a:r>
            <a:endParaRPr lang="ja-JP" sz="1800" dirty="0"/>
          </a:p>
        </p:txBody>
      </p:sp>
      <p:sp>
        <p:nvSpPr>
          <p:cNvPr id="19" name="Text 17"/>
          <p:cNvSpPr/>
          <p:nvPr/>
        </p:nvSpPr>
        <p:spPr>
          <a:xfrm>
            <a:off x="9125712" y="2148840"/>
            <a:ext cx="457200" cy="1188720"/>
          </a:xfrm>
          <a:prstGeom prst="rect">
            <a:avLst/>
          </a:prstGeom>
          <a:solidFill>
            <a:srgbClr val="FFF1E3"/>
          </a:solidFill>
          <a:ln/>
        </p:spPr>
        <p:txBody>
          <a:bodyPr vert="eaVert"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倉庫口</a:t>
            </a:r>
            <a:endParaRPr lang="ja-JP" sz="1500" dirty="0"/>
          </a:p>
        </p:txBody>
      </p:sp>
      <p:sp>
        <p:nvSpPr>
          <p:cNvPr id="20" name="Text 18"/>
          <p:cNvSpPr/>
          <p:nvPr/>
        </p:nvSpPr>
        <p:spPr>
          <a:xfrm>
            <a:off x="9125712" y="4892040"/>
            <a:ext cx="457200" cy="1188720"/>
          </a:xfrm>
          <a:prstGeom prst="rect">
            <a:avLst/>
          </a:prstGeom>
          <a:solidFill>
            <a:srgbClr val="FFF1E3"/>
          </a:solidFill>
          <a:ln/>
        </p:spPr>
        <p:txBody>
          <a:bodyPr vert="eaVert"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入り口</a:t>
            </a:r>
            <a:endParaRPr lang="ja-JP" sz="1500" dirty="0"/>
          </a:p>
        </p:txBody>
      </p:sp>
      <p:sp>
        <p:nvSpPr>
          <p:cNvPr id="21" name="Shape 19"/>
          <p:cNvSpPr/>
          <p:nvPr/>
        </p:nvSpPr>
        <p:spPr>
          <a:xfrm>
            <a:off x="9784080" y="1965960"/>
            <a:ext cx="1828800" cy="4297680"/>
          </a:xfrm>
          <a:prstGeom prst="roundRect">
            <a:avLst>
              <a:gd name="adj" fmla="val 6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/>
          <p:nvPr/>
        </p:nvSpPr>
        <p:spPr>
          <a:xfrm>
            <a:off x="10012680" y="21305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役割</a:t>
            </a:r>
            <a:endParaRPr lang="ja-JP" sz="1800" dirty="0"/>
          </a:p>
        </p:txBody>
      </p:sp>
      <p:sp>
        <p:nvSpPr>
          <p:cNvPr id="23" name="Text 21"/>
          <p:cNvSpPr/>
          <p:nvPr/>
        </p:nvSpPr>
        <p:spPr>
          <a:xfrm>
            <a:off x="10012680" y="2660904"/>
            <a:ext cx="13716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教師役の班以外の人も児童役として参加します。</a:t>
            </a: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班の1名はビデオ係として、授業者を撮影します。</a:t>
            </a: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撮影した動画は振り返りで使います。</a:t>
            </a:r>
            <a:endParaRPr lang="ja-JP" sz="1400" dirty="0"/>
          </a:p>
        </p:txBody>
      </p:sp>
      <p:sp>
        <p:nvSpPr>
          <p:cNvPr id="25" name="Text 22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10 / 27</a:t>
            </a:r>
            <a:endParaRPr lang="ja-JP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教科教育法（体育）第2回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MT②　10月27日（火）の会場配置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822960" y="14173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0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マット運動①② ＋ ゴール型①②③</a:t>
            </a:r>
            <a:endParaRPr lang="ja-JP" sz="2000" dirty="0"/>
          </a:p>
        </p:txBody>
      </p:sp>
      <p:sp>
        <p:nvSpPr>
          <p:cNvPr id="8" name="Shape 6"/>
          <p:cNvSpPr/>
          <p:nvPr/>
        </p:nvSpPr>
        <p:spPr>
          <a:xfrm>
            <a:off x="822960" y="1965960"/>
            <a:ext cx="8229600" cy="4297680"/>
          </a:xfrm>
          <a:prstGeom prst="rect">
            <a:avLst/>
          </a:prstGeom>
          <a:solidFill>
            <a:srgbClr val="FFFFFF"/>
          </a:solidFill>
          <a:ln w="3175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4937760" y="1965960"/>
            <a:ext cx="0" cy="4297680"/>
          </a:xfrm>
          <a:prstGeom prst="line">
            <a:avLst/>
          </a:prstGeom>
          <a:noFill/>
          <a:ln w="19050">
            <a:solidFill>
              <a:srgbClr val="5A627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822960" y="4114800"/>
            <a:ext cx="8229600" cy="0"/>
          </a:xfrm>
          <a:prstGeom prst="line">
            <a:avLst/>
          </a:prstGeom>
          <a:noFill/>
          <a:ln w="19050">
            <a:solidFill>
              <a:srgbClr val="5A627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1371600" y="246888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2班　教師役</a:t>
            </a:r>
            <a:endParaRPr lang="ja-JP" sz="2100" dirty="0"/>
          </a:p>
        </p:txBody>
      </p:sp>
      <p:sp>
        <p:nvSpPr>
          <p:cNvPr id="12" name="Text 10"/>
          <p:cNvSpPr/>
          <p:nvPr/>
        </p:nvSpPr>
        <p:spPr>
          <a:xfrm>
            <a:off x="1371600" y="315468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1・3班　児童役</a:t>
            </a:r>
            <a:endParaRPr lang="ja-JP" sz="1800" dirty="0"/>
          </a:p>
        </p:txBody>
      </p:sp>
      <p:sp>
        <p:nvSpPr>
          <p:cNvPr id="13" name="Text 11"/>
          <p:cNvSpPr/>
          <p:nvPr/>
        </p:nvSpPr>
        <p:spPr>
          <a:xfrm>
            <a:off x="5486400" y="246888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5班　教師役</a:t>
            </a:r>
            <a:endParaRPr lang="ja-JP" sz="2100" dirty="0"/>
          </a:p>
        </p:txBody>
      </p:sp>
      <p:sp>
        <p:nvSpPr>
          <p:cNvPr id="14" name="Text 12"/>
          <p:cNvSpPr/>
          <p:nvPr/>
        </p:nvSpPr>
        <p:spPr>
          <a:xfrm>
            <a:off x="5486400" y="315468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4・6班　児童役</a:t>
            </a:r>
            <a:endParaRPr lang="ja-JP" sz="1800" dirty="0"/>
          </a:p>
        </p:txBody>
      </p:sp>
      <p:sp>
        <p:nvSpPr>
          <p:cNvPr id="15" name="Text 13"/>
          <p:cNvSpPr/>
          <p:nvPr/>
        </p:nvSpPr>
        <p:spPr>
          <a:xfrm>
            <a:off x="1371600" y="461772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8班　教師役</a:t>
            </a:r>
            <a:endParaRPr lang="ja-JP" sz="2100" dirty="0"/>
          </a:p>
        </p:txBody>
      </p:sp>
      <p:sp>
        <p:nvSpPr>
          <p:cNvPr id="16" name="Text 14"/>
          <p:cNvSpPr/>
          <p:nvPr/>
        </p:nvSpPr>
        <p:spPr>
          <a:xfrm>
            <a:off x="1371600" y="530352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7・9班　児童役</a:t>
            </a:r>
            <a:endParaRPr lang="ja-JP" sz="1800" dirty="0"/>
          </a:p>
        </p:txBody>
      </p:sp>
      <p:sp>
        <p:nvSpPr>
          <p:cNvPr id="17" name="Text 15"/>
          <p:cNvSpPr/>
          <p:nvPr/>
        </p:nvSpPr>
        <p:spPr>
          <a:xfrm>
            <a:off x="5486400" y="461772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11班　教師役</a:t>
            </a:r>
            <a:endParaRPr lang="ja-JP" sz="2100" dirty="0"/>
          </a:p>
        </p:txBody>
      </p:sp>
      <p:sp>
        <p:nvSpPr>
          <p:cNvPr id="18" name="Text 16"/>
          <p:cNvSpPr/>
          <p:nvPr/>
        </p:nvSpPr>
        <p:spPr>
          <a:xfrm>
            <a:off x="5486400" y="530352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10・12班　児童役</a:t>
            </a:r>
            <a:endParaRPr lang="ja-JP" sz="1800" dirty="0"/>
          </a:p>
        </p:txBody>
      </p:sp>
      <p:sp>
        <p:nvSpPr>
          <p:cNvPr id="19" name="Text 17"/>
          <p:cNvSpPr/>
          <p:nvPr/>
        </p:nvSpPr>
        <p:spPr>
          <a:xfrm>
            <a:off x="9125712" y="2148840"/>
            <a:ext cx="457200" cy="1188720"/>
          </a:xfrm>
          <a:prstGeom prst="rect">
            <a:avLst/>
          </a:prstGeom>
          <a:solidFill>
            <a:srgbClr val="FFF1E3"/>
          </a:solidFill>
          <a:ln/>
        </p:spPr>
        <p:txBody>
          <a:bodyPr vert="eaVert"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倉庫口</a:t>
            </a:r>
            <a:endParaRPr lang="ja-JP" sz="1500" dirty="0"/>
          </a:p>
        </p:txBody>
      </p:sp>
      <p:sp>
        <p:nvSpPr>
          <p:cNvPr id="20" name="Text 18"/>
          <p:cNvSpPr/>
          <p:nvPr/>
        </p:nvSpPr>
        <p:spPr>
          <a:xfrm>
            <a:off x="9125712" y="4892040"/>
            <a:ext cx="457200" cy="1188720"/>
          </a:xfrm>
          <a:prstGeom prst="rect">
            <a:avLst/>
          </a:prstGeom>
          <a:solidFill>
            <a:srgbClr val="FFF1E3"/>
          </a:solidFill>
          <a:ln/>
        </p:spPr>
        <p:txBody>
          <a:bodyPr vert="eaVert"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入り口</a:t>
            </a:r>
            <a:endParaRPr lang="ja-JP" sz="1500" dirty="0"/>
          </a:p>
        </p:txBody>
      </p:sp>
      <p:sp>
        <p:nvSpPr>
          <p:cNvPr id="21" name="Shape 19"/>
          <p:cNvSpPr/>
          <p:nvPr/>
        </p:nvSpPr>
        <p:spPr>
          <a:xfrm>
            <a:off x="9784080" y="1965960"/>
            <a:ext cx="1828800" cy="4297680"/>
          </a:xfrm>
          <a:prstGeom prst="roundRect">
            <a:avLst>
              <a:gd name="adj" fmla="val 6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/>
          <p:nvPr/>
        </p:nvSpPr>
        <p:spPr>
          <a:xfrm>
            <a:off x="10012680" y="21305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役割</a:t>
            </a:r>
            <a:endParaRPr lang="ja-JP" sz="1800" dirty="0"/>
          </a:p>
        </p:txBody>
      </p:sp>
      <p:sp>
        <p:nvSpPr>
          <p:cNvPr id="23" name="Text 21"/>
          <p:cNvSpPr/>
          <p:nvPr/>
        </p:nvSpPr>
        <p:spPr>
          <a:xfrm>
            <a:off x="10012680" y="2660904"/>
            <a:ext cx="13716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教師役の班以外の人も児童役として参加します。</a:t>
            </a: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班の1名はビデオ係として、授業者を撮影します。</a:t>
            </a: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撮影した動画は振り返りで使います。</a:t>
            </a:r>
            <a:endParaRPr lang="ja-JP" sz="1400" dirty="0"/>
          </a:p>
        </p:txBody>
      </p:sp>
      <p:sp>
        <p:nvSpPr>
          <p:cNvPr id="25" name="Text 22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11 / 27</a:t>
            </a:r>
            <a:endParaRPr lang="ja-JP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教科教育法（体育）第2回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MT③　11月10日（火）の会場配置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822960" y="14173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0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ネット型①②③ ＋ ゴール型①②③</a:t>
            </a:r>
            <a:endParaRPr lang="ja-JP" sz="2000" dirty="0"/>
          </a:p>
        </p:txBody>
      </p:sp>
      <p:sp>
        <p:nvSpPr>
          <p:cNvPr id="8" name="Shape 6"/>
          <p:cNvSpPr/>
          <p:nvPr/>
        </p:nvSpPr>
        <p:spPr>
          <a:xfrm>
            <a:off x="822960" y="1965960"/>
            <a:ext cx="8229600" cy="4297680"/>
          </a:xfrm>
          <a:prstGeom prst="rect">
            <a:avLst/>
          </a:prstGeom>
          <a:solidFill>
            <a:srgbClr val="FFFFFF"/>
          </a:solidFill>
          <a:ln w="31750">
            <a:solidFill>
              <a:srgbClr val="1B253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Shape 7"/>
          <p:cNvSpPr/>
          <p:nvPr/>
        </p:nvSpPr>
        <p:spPr>
          <a:xfrm>
            <a:off x="4937760" y="1965960"/>
            <a:ext cx="0" cy="4297680"/>
          </a:xfrm>
          <a:prstGeom prst="line">
            <a:avLst/>
          </a:prstGeom>
          <a:noFill/>
          <a:ln w="19050">
            <a:solidFill>
              <a:srgbClr val="5A627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Shape 8"/>
          <p:cNvSpPr/>
          <p:nvPr/>
        </p:nvSpPr>
        <p:spPr>
          <a:xfrm>
            <a:off x="822960" y="4114800"/>
            <a:ext cx="8229600" cy="0"/>
          </a:xfrm>
          <a:prstGeom prst="line">
            <a:avLst/>
          </a:prstGeom>
          <a:noFill/>
          <a:ln w="19050">
            <a:solidFill>
              <a:srgbClr val="5A627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1371600" y="246888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3班　教師役</a:t>
            </a:r>
            <a:endParaRPr lang="ja-JP" sz="2100" dirty="0"/>
          </a:p>
        </p:txBody>
      </p:sp>
      <p:sp>
        <p:nvSpPr>
          <p:cNvPr id="12" name="Text 10"/>
          <p:cNvSpPr/>
          <p:nvPr/>
        </p:nvSpPr>
        <p:spPr>
          <a:xfrm>
            <a:off x="1371600" y="315468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1・2班　児童役</a:t>
            </a:r>
            <a:endParaRPr lang="ja-JP" sz="1800" dirty="0"/>
          </a:p>
        </p:txBody>
      </p:sp>
      <p:sp>
        <p:nvSpPr>
          <p:cNvPr id="13" name="Text 11"/>
          <p:cNvSpPr/>
          <p:nvPr/>
        </p:nvSpPr>
        <p:spPr>
          <a:xfrm>
            <a:off x="5486400" y="246888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6班　教師役</a:t>
            </a:r>
            <a:endParaRPr lang="ja-JP" sz="2100" dirty="0"/>
          </a:p>
        </p:txBody>
      </p:sp>
      <p:sp>
        <p:nvSpPr>
          <p:cNvPr id="14" name="Text 12"/>
          <p:cNvSpPr/>
          <p:nvPr/>
        </p:nvSpPr>
        <p:spPr>
          <a:xfrm>
            <a:off x="5486400" y="315468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4・5班　児童役</a:t>
            </a:r>
            <a:endParaRPr lang="ja-JP" sz="1800" dirty="0"/>
          </a:p>
        </p:txBody>
      </p:sp>
      <p:sp>
        <p:nvSpPr>
          <p:cNvPr id="15" name="Text 13"/>
          <p:cNvSpPr/>
          <p:nvPr/>
        </p:nvSpPr>
        <p:spPr>
          <a:xfrm>
            <a:off x="1371600" y="461772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9班　教師役</a:t>
            </a:r>
            <a:endParaRPr lang="ja-JP" sz="2100" dirty="0"/>
          </a:p>
        </p:txBody>
      </p:sp>
      <p:sp>
        <p:nvSpPr>
          <p:cNvPr id="16" name="Text 14"/>
          <p:cNvSpPr/>
          <p:nvPr/>
        </p:nvSpPr>
        <p:spPr>
          <a:xfrm>
            <a:off x="1371600" y="530352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7・8班　児童役</a:t>
            </a:r>
            <a:endParaRPr lang="ja-JP" sz="1800" dirty="0"/>
          </a:p>
        </p:txBody>
      </p:sp>
      <p:sp>
        <p:nvSpPr>
          <p:cNvPr id="17" name="Text 15"/>
          <p:cNvSpPr/>
          <p:nvPr/>
        </p:nvSpPr>
        <p:spPr>
          <a:xfrm>
            <a:off x="5486400" y="4617720"/>
            <a:ext cx="3017520" cy="566928"/>
          </a:xfrm>
          <a:prstGeom prst="roundRect">
            <a:avLst>
              <a:gd name="adj" fmla="val 16129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12班　教師役</a:t>
            </a:r>
            <a:endParaRPr lang="ja-JP" sz="2100" dirty="0"/>
          </a:p>
        </p:txBody>
      </p:sp>
      <p:sp>
        <p:nvSpPr>
          <p:cNvPr id="18" name="Text 16"/>
          <p:cNvSpPr/>
          <p:nvPr/>
        </p:nvSpPr>
        <p:spPr>
          <a:xfrm>
            <a:off x="5486400" y="5303520"/>
            <a:ext cx="3017520" cy="502920"/>
          </a:xfrm>
          <a:prstGeom prst="roundRect">
            <a:avLst>
              <a:gd name="adj" fmla="val 18182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10・11班　児童役</a:t>
            </a:r>
            <a:endParaRPr lang="ja-JP" sz="1800" dirty="0"/>
          </a:p>
        </p:txBody>
      </p:sp>
      <p:sp>
        <p:nvSpPr>
          <p:cNvPr id="19" name="Text 17"/>
          <p:cNvSpPr/>
          <p:nvPr/>
        </p:nvSpPr>
        <p:spPr>
          <a:xfrm>
            <a:off x="9125712" y="2148840"/>
            <a:ext cx="457200" cy="1188720"/>
          </a:xfrm>
          <a:prstGeom prst="rect">
            <a:avLst/>
          </a:prstGeom>
          <a:solidFill>
            <a:srgbClr val="FFF1E3"/>
          </a:solidFill>
          <a:ln/>
        </p:spPr>
        <p:txBody>
          <a:bodyPr vert="eaVert"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倉庫口</a:t>
            </a:r>
            <a:endParaRPr lang="ja-JP" sz="1500" dirty="0"/>
          </a:p>
        </p:txBody>
      </p:sp>
      <p:sp>
        <p:nvSpPr>
          <p:cNvPr id="20" name="Text 18"/>
          <p:cNvSpPr/>
          <p:nvPr/>
        </p:nvSpPr>
        <p:spPr>
          <a:xfrm>
            <a:off x="9125712" y="4892040"/>
            <a:ext cx="457200" cy="1188720"/>
          </a:xfrm>
          <a:prstGeom prst="rect">
            <a:avLst/>
          </a:prstGeom>
          <a:solidFill>
            <a:srgbClr val="FFF1E3"/>
          </a:solidFill>
          <a:ln/>
        </p:spPr>
        <p:txBody>
          <a:bodyPr vert="eaVert"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入り口</a:t>
            </a:r>
            <a:endParaRPr lang="ja-JP" sz="1500" dirty="0"/>
          </a:p>
        </p:txBody>
      </p:sp>
      <p:sp>
        <p:nvSpPr>
          <p:cNvPr id="21" name="Shape 19"/>
          <p:cNvSpPr/>
          <p:nvPr/>
        </p:nvSpPr>
        <p:spPr>
          <a:xfrm>
            <a:off x="9784080" y="1965960"/>
            <a:ext cx="1828800" cy="4297680"/>
          </a:xfrm>
          <a:prstGeom prst="roundRect">
            <a:avLst>
              <a:gd name="adj" fmla="val 6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/>
          <p:nvPr/>
        </p:nvSpPr>
        <p:spPr>
          <a:xfrm>
            <a:off x="10012680" y="2130552"/>
            <a:ext cx="1371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役割</a:t>
            </a:r>
            <a:endParaRPr lang="ja-JP" sz="1800" dirty="0"/>
          </a:p>
        </p:txBody>
      </p:sp>
      <p:sp>
        <p:nvSpPr>
          <p:cNvPr id="23" name="Text 21"/>
          <p:cNvSpPr/>
          <p:nvPr/>
        </p:nvSpPr>
        <p:spPr>
          <a:xfrm>
            <a:off x="10012680" y="2660904"/>
            <a:ext cx="137160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教師役の班以外の人も児童役として参加します。</a:t>
            </a: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班の1名はビデオ係として、授業者を撮影します。</a:t>
            </a: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撮影した動画は振り返りで使います。</a:t>
            </a:r>
            <a:endParaRPr lang="ja-JP" sz="1400" dirty="0"/>
          </a:p>
        </p:txBody>
      </p:sp>
      <p:sp>
        <p:nvSpPr>
          <p:cNvPr id="25" name="Text 22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12 / 27</a:t>
            </a:r>
            <a:endParaRPr lang="ja-JP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教科教育法（体育）第2回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担当の割り振り（4人班と5人班）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822960" y="141732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受講者：1限 50名／2限 52名　</a:t>
            </a:r>
            <a:r>
              <a:rPr lang="ja-JP" altLang="ja-JP" sz="19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4人班と5人班がある（5人班はどの日にもある）</a:t>
            </a:r>
            <a:endParaRPr lang="ja-JP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1920240"/>
            <a:ext cx="3520440" cy="1920240"/>
          </a:xfrm>
          <a:prstGeom prst="roundRect">
            <a:avLst>
              <a:gd name="adj" fmla="val 5714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868680" y="208483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0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マット運動</a:t>
            </a:r>
            <a:endParaRPr lang="ja-JP" sz="2000" dirty="0"/>
          </a:p>
        </p:txBody>
      </p:sp>
      <p:sp>
        <p:nvSpPr>
          <p:cNvPr id="10" name="Text 8"/>
          <p:cNvSpPr/>
          <p:nvPr/>
        </p:nvSpPr>
        <p:spPr>
          <a:xfrm>
            <a:off x="868680" y="2615184"/>
            <a:ext cx="3063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活動①②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2名（1人15分）</a:t>
            </a:r>
            <a:endParaRPr lang="ja-JP" sz="1700" dirty="0"/>
          </a:p>
        </p:txBody>
      </p:sp>
      <p:sp>
        <p:nvSpPr>
          <p:cNvPr id="11" name="Shape 9"/>
          <p:cNvSpPr/>
          <p:nvPr/>
        </p:nvSpPr>
        <p:spPr>
          <a:xfrm>
            <a:off x="4343400" y="1920240"/>
            <a:ext cx="7223760" cy="1920240"/>
          </a:xfrm>
          <a:prstGeom prst="roundRect">
            <a:avLst>
              <a:gd name="adj" fmla="val 5714"/>
            </a:avLst>
          </a:prstGeom>
          <a:solidFill>
            <a:srgbClr val="FFF1E3"/>
          </a:solidFill>
          <a:ln w="12700">
            <a:solidFill>
              <a:srgbClr val="FFF1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4572000" y="2084832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0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ネット型・ゴール型</a:t>
            </a:r>
            <a:endParaRPr lang="ja-JP" sz="2000" dirty="0"/>
          </a:p>
        </p:txBody>
      </p:sp>
      <p:sp>
        <p:nvSpPr>
          <p:cNvPr id="13" name="Text 11"/>
          <p:cNvSpPr/>
          <p:nvPr/>
        </p:nvSpPr>
        <p:spPr>
          <a:xfrm>
            <a:off x="4572000" y="2615184"/>
            <a:ext cx="6766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活動①②③の計画案を、その日の人数で分担（計30分）</a:t>
            </a:r>
            <a:endParaRPr lang="ja-JP" sz="16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・2名で担当：①と③を行う、または2人でうまく分ける</a:t>
            </a:r>
            <a:endParaRPr lang="ja-JP" sz="16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・3名で担当：①②③を1人1つずつ（1人10分）</a:t>
            </a:r>
            <a:endParaRPr lang="ja-JP" sz="16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4023360"/>
          <a:ext cx="10927080" cy="1536192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教師役の日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担当の領域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4人班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5人班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MT①　10/20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マット運動 ＋ ネット型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マット2名・ネット型2名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b="1" dirty="0">
                          <a:solidFill>
                            <a:srgbClr val="A94A06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マット2名・ネット型3名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MT②　10/27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マット運動 ＋ ゴール型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マット2名・ゴール型2名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b="1" dirty="0">
                          <a:solidFill>
                            <a:srgbClr val="A94A06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マット2名・ゴール型3名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b="1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MT③　11/10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ネット型 ＋ ゴール型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各2名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400" b="1" dirty="0">
                          <a:solidFill>
                            <a:srgbClr val="A94A06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どちらかを3名（班で決める）</a:t>
                      </a:r>
                      <a:endParaRPr lang="ja-JP" sz="14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Text 12"/>
          <p:cNvSpPr/>
          <p:nvPr/>
        </p:nvSpPr>
        <p:spPr>
          <a:xfrm>
            <a:off x="640080" y="566928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※ 担当が決まったら、担当者割り当てシートに名前を入力する　※ 授業者が欠席した場合は、同じ箇所の担当者が繰り上げて授業者を担当する</a:t>
            </a:r>
            <a:endParaRPr lang="ja-JP" sz="1300" dirty="0"/>
          </a:p>
        </p:txBody>
      </p:sp>
      <p:sp>
        <p:nvSpPr>
          <p:cNvPr id="17" name="Text 13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7 / 27</a:t>
            </a:r>
            <a:endParaRPr lang="ja-JP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教科教育法（体育）第2回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MT 1日の流れ（90分）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640080" y="1508760"/>
            <a:ext cx="3520440" cy="457200"/>
          </a:xfrm>
          <a:prstGeom prst="rect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9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MT①　10/20</a:t>
            </a:r>
            <a:endParaRPr lang="ja-JP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2057400"/>
            <a:ext cx="3520440" cy="94183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777240" y="2112264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 準備</a:t>
            </a:r>
            <a:endParaRPr lang="ja-JP" sz="1600" dirty="0"/>
          </a:p>
        </p:txBody>
      </p:sp>
      <p:sp>
        <p:nvSpPr>
          <p:cNvPr id="10" name="Text 8"/>
          <p:cNvSpPr/>
          <p:nvPr/>
        </p:nvSpPr>
        <p:spPr>
          <a:xfrm>
            <a:off x="777240" y="244144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マットを2枚程度準備</a:t>
            </a:r>
            <a:endParaRPr lang="ja-JP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3520440" cy="941832"/>
          </a:xfrm>
          <a:prstGeom prst="rect">
            <a:avLst/>
          </a:prstGeom>
          <a:solidFill>
            <a:srgbClr val="DCE8F5"/>
          </a:solidFill>
          <a:ln w="12700">
            <a:solidFill>
              <a:srgbClr val="DCE8F5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777240" y="3145536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② マット運動のMT</a:t>
            </a:r>
            <a:endParaRPr lang="ja-JP" sz="1600" dirty="0"/>
          </a:p>
        </p:txBody>
      </p:sp>
      <p:sp>
        <p:nvSpPr>
          <p:cNvPr id="13" name="Text 11"/>
          <p:cNvSpPr/>
          <p:nvPr/>
        </p:nvSpPr>
        <p:spPr>
          <a:xfrm>
            <a:off x="777240" y="3474720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15分 × 2名</a:t>
            </a:r>
            <a:endParaRPr lang="ja-JP" sz="13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（活動①・②で計30分）</a:t>
            </a:r>
            <a:endParaRPr lang="ja-JP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123944"/>
            <a:ext cx="3520440" cy="94183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777240" y="4178808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③ 片付け・準備</a:t>
            </a:r>
            <a:endParaRPr lang="ja-JP" sz="1600" dirty="0"/>
          </a:p>
        </p:txBody>
      </p:sp>
      <p:sp>
        <p:nvSpPr>
          <p:cNvPr id="16" name="Text 14"/>
          <p:cNvSpPr/>
          <p:nvPr/>
        </p:nvSpPr>
        <p:spPr>
          <a:xfrm>
            <a:off x="777240" y="4507992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マット片付け → ネット型準備</a:t>
            </a:r>
            <a:endParaRPr lang="ja-JP" sz="13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（ポール・延長ポール・ネット）</a:t>
            </a:r>
            <a:endParaRPr lang="ja-JP" sz="1300" dirty="0"/>
          </a:p>
        </p:txBody>
      </p:sp>
      <p:sp>
        <p:nvSpPr>
          <p:cNvPr id="17" name="Shape 15"/>
          <p:cNvSpPr/>
          <p:nvPr/>
        </p:nvSpPr>
        <p:spPr>
          <a:xfrm>
            <a:off x="640080" y="5157216"/>
            <a:ext cx="3520440" cy="941832"/>
          </a:xfrm>
          <a:prstGeom prst="rect">
            <a:avLst/>
          </a:prstGeom>
          <a:solidFill>
            <a:srgbClr val="FFF1E3"/>
          </a:solidFill>
          <a:ln w="12700">
            <a:solidFill>
              <a:srgbClr val="FFF1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Text 16"/>
          <p:cNvSpPr/>
          <p:nvPr/>
        </p:nvSpPr>
        <p:spPr>
          <a:xfrm>
            <a:off x="777240" y="521208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④ ネット型のMT</a:t>
            </a:r>
            <a:endParaRPr lang="ja-JP" sz="1600" dirty="0"/>
          </a:p>
        </p:txBody>
      </p:sp>
      <p:sp>
        <p:nvSpPr>
          <p:cNvPr id="19" name="Text 17"/>
          <p:cNvSpPr/>
          <p:nvPr/>
        </p:nvSpPr>
        <p:spPr>
          <a:xfrm>
            <a:off x="777240" y="5541264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①②③を2〜3名で分担</a:t>
            </a:r>
            <a:endParaRPr lang="ja-JP" sz="13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（計30分）</a:t>
            </a:r>
            <a:endParaRPr lang="ja-JP" sz="1300" dirty="0"/>
          </a:p>
        </p:txBody>
      </p:sp>
      <p:sp>
        <p:nvSpPr>
          <p:cNvPr id="20" name="Text 18"/>
          <p:cNvSpPr/>
          <p:nvPr/>
        </p:nvSpPr>
        <p:spPr>
          <a:xfrm>
            <a:off x="4343400" y="1508760"/>
            <a:ext cx="3520440" cy="457200"/>
          </a:xfrm>
          <a:prstGeom prst="rect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9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MT②　10/27</a:t>
            </a:r>
            <a:endParaRPr lang="ja-JP" sz="1900" dirty="0"/>
          </a:p>
        </p:txBody>
      </p:sp>
      <p:sp>
        <p:nvSpPr>
          <p:cNvPr id="21" name="Shape 19"/>
          <p:cNvSpPr/>
          <p:nvPr/>
        </p:nvSpPr>
        <p:spPr>
          <a:xfrm>
            <a:off x="4343400" y="2057400"/>
            <a:ext cx="3520440" cy="94183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 20"/>
          <p:cNvSpPr/>
          <p:nvPr/>
        </p:nvSpPr>
        <p:spPr>
          <a:xfrm>
            <a:off x="4480560" y="2112264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 準備</a:t>
            </a:r>
            <a:endParaRPr lang="ja-JP" sz="1600" dirty="0"/>
          </a:p>
        </p:txBody>
      </p:sp>
      <p:sp>
        <p:nvSpPr>
          <p:cNvPr id="23" name="Text 21"/>
          <p:cNvSpPr/>
          <p:nvPr/>
        </p:nvSpPr>
        <p:spPr>
          <a:xfrm>
            <a:off x="4480560" y="244144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マットを2枚程度準備</a:t>
            </a:r>
            <a:endParaRPr lang="ja-JP" sz="1300" dirty="0"/>
          </a:p>
        </p:txBody>
      </p:sp>
      <p:sp>
        <p:nvSpPr>
          <p:cNvPr id="24" name="Shape 22"/>
          <p:cNvSpPr/>
          <p:nvPr/>
        </p:nvSpPr>
        <p:spPr>
          <a:xfrm>
            <a:off x="4343400" y="3090672"/>
            <a:ext cx="3520440" cy="941832"/>
          </a:xfrm>
          <a:prstGeom prst="rect">
            <a:avLst/>
          </a:prstGeom>
          <a:solidFill>
            <a:srgbClr val="DCE8F5"/>
          </a:solidFill>
          <a:ln w="12700">
            <a:solidFill>
              <a:srgbClr val="DCE8F5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/>
          <p:nvPr/>
        </p:nvSpPr>
        <p:spPr>
          <a:xfrm>
            <a:off x="4480560" y="3145536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② マット運動のMT</a:t>
            </a:r>
            <a:endParaRPr lang="ja-JP" sz="1600" dirty="0"/>
          </a:p>
        </p:txBody>
      </p:sp>
      <p:sp>
        <p:nvSpPr>
          <p:cNvPr id="26" name="Text 24"/>
          <p:cNvSpPr/>
          <p:nvPr/>
        </p:nvSpPr>
        <p:spPr>
          <a:xfrm>
            <a:off x="4480560" y="3474720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15分 × 2名</a:t>
            </a:r>
            <a:endParaRPr lang="ja-JP" sz="13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（活動①・②で計30分）</a:t>
            </a:r>
            <a:endParaRPr lang="ja-JP" sz="1300" dirty="0"/>
          </a:p>
        </p:txBody>
      </p:sp>
      <p:sp>
        <p:nvSpPr>
          <p:cNvPr id="27" name="Shape 25"/>
          <p:cNvSpPr/>
          <p:nvPr/>
        </p:nvSpPr>
        <p:spPr>
          <a:xfrm>
            <a:off x="4343400" y="4123944"/>
            <a:ext cx="3520440" cy="94183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8" name="Text 26"/>
          <p:cNvSpPr/>
          <p:nvPr/>
        </p:nvSpPr>
        <p:spPr>
          <a:xfrm>
            <a:off x="4480560" y="4178808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③ 片付け・準備</a:t>
            </a:r>
            <a:endParaRPr lang="ja-JP" sz="1600" dirty="0"/>
          </a:p>
        </p:txBody>
      </p:sp>
      <p:sp>
        <p:nvSpPr>
          <p:cNvPr id="29" name="Text 27"/>
          <p:cNvSpPr/>
          <p:nvPr/>
        </p:nvSpPr>
        <p:spPr>
          <a:xfrm>
            <a:off x="4480560" y="4507992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マット片付け → ゴール型準備</a:t>
            </a:r>
            <a:endParaRPr lang="ja-JP" sz="13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（ゴールを出す・ボールの用意）</a:t>
            </a:r>
            <a:endParaRPr lang="ja-JP" sz="1300" dirty="0"/>
          </a:p>
        </p:txBody>
      </p:sp>
      <p:sp>
        <p:nvSpPr>
          <p:cNvPr id="30" name="Shape 28"/>
          <p:cNvSpPr/>
          <p:nvPr/>
        </p:nvSpPr>
        <p:spPr>
          <a:xfrm>
            <a:off x="4343400" y="5157216"/>
            <a:ext cx="3520440" cy="941832"/>
          </a:xfrm>
          <a:prstGeom prst="rect">
            <a:avLst/>
          </a:prstGeom>
          <a:solidFill>
            <a:srgbClr val="FFF1E3"/>
          </a:solidFill>
          <a:ln w="12700">
            <a:solidFill>
              <a:srgbClr val="FFF1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/>
          <p:nvPr/>
        </p:nvSpPr>
        <p:spPr>
          <a:xfrm>
            <a:off x="4480560" y="521208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④ ゴール型のMT</a:t>
            </a:r>
            <a:endParaRPr lang="ja-JP" sz="1600" dirty="0"/>
          </a:p>
        </p:txBody>
      </p:sp>
      <p:sp>
        <p:nvSpPr>
          <p:cNvPr id="32" name="Text 30"/>
          <p:cNvSpPr/>
          <p:nvPr/>
        </p:nvSpPr>
        <p:spPr>
          <a:xfrm>
            <a:off x="4480560" y="5541264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①②③を2〜3名で分担</a:t>
            </a:r>
            <a:endParaRPr lang="ja-JP" sz="13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（計30分）</a:t>
            </a:r>
            <a:endParaRPr lang="ja-JP" sz="1300" dirty="0"/>
          </a:p>
        </p:txBody>
      </p:sp>
      <p:sp>
        <p:nvSpPr>
          <p:cNvPr id="33" name="Text 31"/>
          <p:cNvSpPr/>
          <p:nvPr/>
        </p:nvSpPr>
        <p:spPr>
          <a:xfrm>
            <a:off x="8046720" y="1508760"/>
            <a:ext cx="3520440" cy="457200"/>
          </a:xfrm>
          <a:prstGeom prst="rect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9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MT③　11/10</a:t>
            </a:r>
            <a:endParaRPr lang="ja-JP" sz="1900" dirty="0"/>
          </a:p>
        </p:txBody>
      </p:sp>
      <p:sp>
        <p:nvSpPr>
          <p:cNvPr id="34" name="Shape 32"/>
          <p:cNvSpPr/>
          <p:nvPr/>
        </p:nvSpPr>
        <p:spPr>
          <a:xfrm>
            <a:off x="8046720" y="2057400"/>
            <a:ext cx="3520440" cy="94183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5" name="Text 33"/>
          <p:cNvSpPr/>
          <p:nvPr/>
        </p:nvSpPr>
        <p:spPr>
          <a:xfrm>
            <a:off x="8183880" y="2112264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 準備</a:t>
            </a:r>
            <a:endParaRPr lang="ja-JP" sz="1600" dirty="0"/>
          </a:p>
        </p:txBody>
      </p:sp>
      <p:sp>
        <p:nvSpPr>
          <p:cNvPr id="36" name="Text 34"/>
          <p:cNvSpPr/>
          <p:nvPr/>
        </p:nvSpPr>
        <p:spPr>
          <a:xfrm>
            <a:off x="8183880" y="2441448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ポールの設置など</a:t>
            </a:r>
            <a:endParaRPr lang="ja-JP" sz="1300" dirty="0"/>
          </a:p>
        </p:txBody>
      </p:sp>
      <p:sp>
        <p:nvSpPr>
          <p:cNvPr id="37" name="Shape 35"/>
          <p:cNvSpPr/>
          <p:nvPr/>
        </p:nvSpPr>
        <p:spPr>
          <a:xfrm>
            <a:off x="8046720" y="3090672"/>
            <a:ext cx="3520440" cy="941832"/>
          </a:xfrm>
          <a:prstGeom prst="rect">
            <a:avLst/>
          </a:prstGeom>
          <a:solidFill>
            <a:srgbClr val="FFF1E3"/>
          </a:solidFill>
          <a:ln w="12700">
            <a:solidFill>
              <a:srgbClr val="FFF1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8" name="Text 36"/>
          <p:cNvSpPr/>
          <p:nvPr/>
        </p:nvSpPr>
        <p:spPr>
          <a:xfrm>
            <a:off x="8183880" y="3145536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② ネット型のMT</a:t>
            </a:r>
            <a:endParaRPr lang="ja-JP" sz="1600" dirty="0"/>
          </a:p>
        </p:txBody>
      </p:sp>
      <p:sp>
        <p:nvSpPr>
          <p:cNvPr id="39" name="Text 37"/>
          <p:cNvSpPr/>
          <p:nvPr/>
        </p:nvSpPr>
        <p:spPr>
          <a:xfrm>
            <a:off x="8183880" y="3474720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①②③を2〜3名で分担</a:t>
            </a:r>
            <a:endParaRPr lang="ja-JP" sz="13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（計30分）</a:t>
            </a:r>
            <a:endParaRPr lang="ja-JP" sz="1300" dirty="0"/>
          </a:p>
        </p:txBody>
      </p:sp>
      <p:sp>
        <p:nvSpPr>
          <p:cNvPr id="40" name="Shape 38"/>
          <p:cNvSpPr/>
          <p:nvPr/>
        </p:nvSpPr>
        <p:spPr>
          <a:xfrm>
            <a:off x="8046720" y="4123944"/>
            <a:ext cx="3520440" cy="94183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1" name="Text 39"/>
          <p:cNvSpPr/>
          <p:nvPr/>
        </p:nvSpPr>
        <p:spPr>
          <a:xfrm>
            <a:off x="8183880" y="4178808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③ 片付け・準備</a:t>
            </a:r>
            <a:endParaRPr lang="ja-JP" sz="1600" dirty="0"/>
          </a:p>
        </p:txBody>
      </p:sp>
      <p:sp>
        <p:nvSpPr>
          <p:cNvPr id="42" name="Text 40"/>
          <p:cNvSpPr/>
          <p:nvPr/>
        </p:nvSpPr>
        <p:spPr>
          <a:xfrm>
            <a:off x="8183880" y="4507992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ネット片付け → ゴール型準備</a:t>
            </a:r>
            <a:endParaRPr lang="ja-JP" sz="13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（ゴールを出す・ボールの用意）</a:t>
            </a:r>
            <a:endParaRPr lang="ja-JP" sz="1300" dirty="0"/>
          </a:p>
        </p:txBody>
      </p:sp>
      <p:sp>
        <p:nvSpPr>
          <p:cNvPr id="43" name="Shape 41"/>
          <p:cNvSpPr/>
          <p:nvPr/>
        </p:nvSpPr>
        <p:spPr>
          <a:xfrm>
            <a:off x="8046720" y="5157216"/>
            <a:ext cx="3520440" cy="941832"/>
          </a:xfrm>
          <a:prstGeom prst="rect">
            <a:avLst/>
          </a:prstGeom>
          <a:solidFill>
            <a:srgbClr val="FFF1E3"/>
          </a:solidFill>
          <a:ln w="12700">
            <a:solidFill>
              <a:srgbClr val="FFF1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4" name="Text 42"/>
          <p:cNvSpPr/>
          <p:nvPr/>
        </p:nvSpPr>
        <p:spPr>
          <a:xfrm>
            <a:off x="8183880" y="521208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④ ゴール型のMT</a:t>
            </a:r>
            <a:endParaRPr lang="ja-JP" sz="1600" dirty="0"/>
          </a:p>
        </p:txBody>
      </p:sp>
      <p:sp>
        <p:nvSpPr>
          <p:cNvPr id="45" name="Text 43"/>
          <p:cNvSpPr/>
          <p:nvPr/>
        </p:nvSpPr>
        <p:spPr>
          <a:xfrm>
            <a:off x="8183880" y="5541264"/>
            <a:ext cx="32461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①②③を2〜3名で分担</a:t>
            </a:r>
            <a:endParaRPr lang="ja-JP" sz="13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ja-JP" sz="13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（計30分）</a:t>
            </a:r>
            <a:endParaRPr lang="ja-JP" sz="1300" dirty="0"/>
          </a:p>
        </p:txBody>
      </p:sp>
      <p:sp>
        <p:nvSpPr>
          <p:cNvPr id="46" name="Text 44"/>
          <p:cNvSpPr/>
          <p:nvPr/>
        </p:nvSpPr>
        <p:spPr>
          <a:xfrm>
            <a:off x="640080" y="6199632"/>
            <a:ext cx="9509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3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※ ネット型・ゴール型：2名なら①と③（またはうまく分担）、3名なら1人1つ（10分）</a:t>
            </a:r>
            <a:endParaRPr lang="ja-JP" sz="1300" dirty="0"/>
          </a:p>
        </p:txBody>
      </p:sp>
      <p:sp>
        <p:nvSpPr>
          <p:cNvPr id="48" name="Text 45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13 / 27</a:t>
            </a:r>
            <a:endParaRPr lang="ja-JP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これから行うこと（今日と来週）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731520" y="1627632"/>
            <a:ext cx="566928" cy="566928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</a:t>
            </a:r>
            <a:endParaRPr lang="ja-JP" sz="2200" dirty="0"/>
          </a:p>
        </p:txBody>
      </p:sp>
      <p:sp>
        <p:nvSpPr>
          <p:cNvPr id="8" name="Text 6"/>
          <p:cNvSpPr/>
          <p:nvPr/>
        </p:nvSpPr>
        <p:spPr>
          <a:xfrm>
            <a:off x="1508760" y="155448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班の中で、担当領域と活動を決める</a:t>
            </a:r>
            <a:endParaRPr lang="ja-JP" sz="2100" dirty="0"/>
          </a:p>
        </p:txBody>
      </p:sp>
      <p:sp>
        <p:nvSpPr>
          <p:cNvPr id="9" name="Text 7"/>
          <p:cNvSpPr/>
          <p:nvPr/>
        </p:nvSpPr>
        <p:spPr>
          <a:xfrm>
            <a:off x="1508760" y="1993392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ネット型・ゴール型は①②③を2〜3名で分担。計画案には全活動が書いてあるが、自分の担当箇所だけを書く。決まったら担当者割り当てシートに名前を入力</a:t>
            </a:r>
            <a:endParaRPr lang="ja-JP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798064"/>
            <a:ext cx="566928" cy="566928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</a:t>
            </a:r>
            <a:endParaRPr lang="ja-JP" sz="2200" dirty="0"/>
          </a:p>
        </p:txBody>
      </p:sp>
      <p:sp>
        <p:nvSpPr>
          <p:cNvPr id="11" name="Text 9"/>
          <p:cNvSpPr/>
          <p:nvPr/>
        </p:nvSpPr>
        <p:spPr>
          <a:xfrm>
            <a:off x="1508760" y="272491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Classroomの計画案を見て、空白部分を埋める</a:t>
            </a:r>
            <a:endParaRPr lang="ja-JP" sz="2100" dirty="0"/>
          </a:p>
        </p:txBody>
      </p:sp>
      <p:sp>
        <p:nvSpPr>
          <p:cNvPr id="12" name="Text 10"/>
          <p:cNvSpPr/>
          <p:nvPr/>
        </p:nvSpPr>
        <p:spPr>
          <a:xfrm>
            <a:off x="1508760" y="3163824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具体的な練習方法は指定していない。自分で設定し、実際の活動として運用できるようにする</a:t>
            </a:r>
            <a:endParaRPr lang="ja-JP" sz="1600" dirty="0"/>
          </a:p>
        </p:txBody>
      </p:sp>
      <p:sp>
        <p:nvSpPr>
          <p:cNvPr id="13" name="Text 11"/>
          <p:cNvSpPr/>
          <p:nvPr/>
        </p:nvSpPr>
        <p:spPr>
          <a:xfrm>
            <a:off x="731520" y="3968496"/>
            <a:ext cx="566928" cy="566928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3</a:t>
            </a:r>
            <a:endParaRPr lang="ja-JP" sz="2200" dirty="0"/>
          </a:p>
        </p:txBody>
      </p:sp>
      <p:sp>
        <p:nvSpPr>
          <p:cNvPr id="14" name="Text 12"/>
          <p:cNvSpPr/>
          <p:nvPr/>
        </p:nvSpPr>
        <p:spPr>
          <a:xfrm>
            <a:off x="1508760" y="3895344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自分が話すことを具体的に書き出し、シナリオを作る</a:t>
            </a:r>
            <a:endParaRPr lang="ja-JP" sz="2100" dirty="0"/>
          </a:p>
        </p:txBody>
      </p:sp>
      <p:sp>
        <p:nvSpPr>
          <p:cNvPr id="15" name="Text 13"/>
          <p:cNvSpPr/>
          <p:nvPr/>
        </p:nvSpPr>
        <p:spPr>
          <a:xfrm>
            <a:off x="1508760" y="4334256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箇条書きにしない。子どもに向けて実際に話す言葉で書く</a:t>
            </a:r>
            <a:endParaRPr lang="ja-JP" sz="1600" dirty="0"/>
          </a:p>
        </p:txBody>
      </p:sp>
      <p:sp>
        <p:nvSpPr>
          <p:cNvPr id="16" name="Text 14"/>
          <p:cNvSpPr/>
          <p:nvPr/>
        </p:nvSpPr>
        <p:spPr>
          <a:xfrm>
            <a:off x="731520" y="5138928"/>
            <a:ext cx="566928" cy="566928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</a:t>
            </a:r>
            <a:endParaRPr lang="ja-JP" sz="2200" dirty="0"/>
          </a:p>
        </p:txBody>
      </p:sp>
      <p:sp>
        <p:nvSpPr>
          <p:cNvPr id="17" name="Text 15"/>
          <p:cNvSpPr/>
          <p:nvPr/>
        </p:nvSpPr>
        <p:spPr>
          <a:xfrm>
            <a:off x="1508760" y="5065776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シナリオの読み合わせをして、足りない部分を補う</a:t>
            </a:r>
            <a:endParaRPr lang="ja-JP" sz="2100" dirty="0"/>
          </a:p>
        </p:txBody>
      </p:sp>
      <p:sp>
        <p:nvSpPr>
          <p:cNvPr id="18" name="Text 16"/>
          <p:cNvSpPr/>
          <p:nvPr/>
        </p:nvSpPr>
        <p:spPr>
          <a:xfrm>
            <a:off x="1508760" y="5504688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次回に班で行う</a:t>
            </a:r>
            <a:endParaRPr lang="ja-JP" sz="1600" dirty="0"/>
          </a:p>
        </p:txBody>
      </p:sp>
      <p:sp>
        <p:nvSpPr>
          <p:cNvPr id="20" name="Text 17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6 / 18</a:t>
            </a:r>
            <a:endParaRPr lang="ja-JP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1005840" y="21031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6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Part 2</a:t>
            </a:r>
            <a:endParaRPr lang="ja-JP" sz="2600" dirty="0"/>
          </a:p>
        </p:txBody>
      </p:sp>
      <p:sp>
        <p:nvSpPr>
          <p:cNvPr id="4" name="Text 2"/>
          <p:cNvSpPr/>
          <p:nvPr/>
        </p:nvSpPr>
        <p:spPr>
          <a:xfrm>
            <a:off x="1005840" y="26974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44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計画案を仕上げる</a:t>
            </a:r>
            <a:endParaRPr lang="ja-JP" sz="4400" dirty="0"/>
          </a:p>
        </p:txBody>
      </p:sp>
      <p:sp>
        <p:nvSpPr>
          <p:cNvPr id="5" name="Text 3"/>
          <p:cNvSpPr/>
          <p:nvPr/>
        </p:nvSpPr>
        <p:spPr>
          <a:xfrm>
            <a:off x="1005840" y="37033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2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「指導上の留意点」の書き方とシナリオづくり</a:t>
            </a:r>
            <a:endParaRPr lang="ja-JP" sz="2200" dirty="0"/>
          </a:p>
        </p:txBody>
      </p:sp>
      <p:sp>
        <p:nvSpPr>
          <p:cNvPr id="7" name="Text 4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7 / 18</a:t>
            </a:r>
            <a:endParaRPr lang="ja-JP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計画案のどこを書くのか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822960" y="146304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Classroomの計画案（マット運動／ネット型／ゴール型）の構成</a:t>
            </a:r>
            <a:endParaRPr lang="ja-JP" sz="1900" dirty="0"/>
          </a:p>
        </p:txBody>
      </p:sp>
      <p:sp>
        <p:nvSpPr>
          <p:cNvPr id="8" name="Shape 6"/>
          <p:cNvSpPr/>
          <p:nvPr/>
        </p:nvSpPr>
        <p:spPr>
          <a:xfrm>
            <a:off x="731520" y="1965960"/>
            <a:ext cx="6035040" cy="4343400"/>
          </a:xfrm>
          <a:prstGeom prst="rect">
            <a:avLst/>
          </a:prstGeom>
          <a:solidFill>
            <a:srgbClr val="FFFFFF"/>
          </a:solidFill>
          <a:ln w="1905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914400" y="2103120"/>
            <a:ext cx="5669280" cy="41148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領域名・本時の目標（指定済み）</a:t>
            </a:r>
            <a:endParaRPr lang="ja-JP" sz="1500" dirty="0"/>
          </a:p>
        </p:txBody>
      </p:sp>
      <p:sp>
        <p:nvSpPr>
          <p:cNvPr id="10" name="Text 8"/>
          <p:cNvSpPr/>
          <p:nvPr/>
        </p:nvSpPr>
        <p:spPr>
          <a:xfrm>
            <a:off x="914400" y="2651760"/>
            <a:ext cx="731520" cy="365760"/>
          </a:xfrm>
          <a:prstGeom prst="rect">
            <a:avLst/>
          </a:prstGeom>
          <a:solidFill>
            <a:srgbClr val="5A627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時間</a:t>
            </a:r>
            <a:endParaRPr lang="ja-JP" sz="1300" dirty="0"/>
          </a:p>
        </p:txBody>
      </p:sp>
      <p:sp>
        <p:nvSpPr>
          <p:cNvPr id="11" name="Text 9"/>
          <p:cNvSpPr/>
          <p:nvPr/>
        </p:nvSpPr>
        <p:spPr>
          <a:xfrm>
            <a:off x="1691640" y="2651760"/>
            <a:ext cx="2377440" cy="365760"/>
          </a:xfrm>
          <a:prstGeom prst="rect">
            <a:avLst/>
          </a:prstGeom>
          <a:solidFill>
            <a:srgbClr val="5A627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学習内容と活動</a:t>
            </a:r>
            <a:endParaRPr lang="ja-JP" sz="1300" dirty="0"/>
          </a:p>
        </p:txBody>
      </p:sp>
      <p:sp>
        <p:nvSpPr>
          <p:cNvPr id="12" name="Text 10"/>
          <p:cNvSpPr/>
          <p:nvPr/>
        </p:nvSpPr>
        <p:spPr>
          <a:xfrm>
            <a:off x="4114800" y="2651760"/>
            <a:ext cx="2468880" cy="365760"/>
          </a:xfrm>
          <a:prstGeom prst="rect">
            <a:avLst/>
          </a:prstGeom>
          <a:solidFill>
            <a:srgbClr val="A94A0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3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指導上の留意点</a:t>
            </a:r>
            <a:endParaRPr lang="ja-JP" sz="1300" dirty="0"/>
          </a:p>
        </p:txBody>
      </p:sp>
      <p:sp>
        <p:nvSpPr>
          <p:cNvPr id="13" name="Text 11"/>
          <p:cNvSpPr/>
          <p:nvPr/>
        </p:nvSpPr>
        <p:spPr>
          <a:xfrm>
            <a:off x="914400" y="3063240"/>
            <a:ext cx="731520" cy="155448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2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0分</a:t>
            </a:r>
            <a:endParaRPr lang="ja-JP" sz="1200" dirty="0"/>
          </a:p>
          <a:p>
            <a:pPr marL="0" indent="0" algn="ctr">
              <a:buNone/>
            </a:pPr>
            <a:endParaRPr lang="ja-JP" sz="1200" dirty="0"/>
          </a:p>
          <a:p>
            <a:pPr marL="0" indent="0" algn="ctr">
              <a:buNone/>
            </a:pPr>
            <a:endParaRPr lang="ja-JP" sz="1200" dirty="0"/>
          </a:p>
          <a:p>
            <a:pPr marL="0" indent="0" algn="ctr">
              <a:buNone/>
            </a:pPr>
            <a:r>
              <a:rPr lang="ja-JP" altLang="ja-JP" sz="12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15分</a:t>
            </a:r>
            <a:endParaRPr lang="ja-JP" sz="1200" dirty="0"/>
          </a:p>
        </p:txBody>
      </p:sp>
      <p:sp>
        <p:nvSpPr>
          <p:cNvPr id="14" name="Text 12"/>
          <p:cNvSpPr/>
          <p:nvPr/>
        </p:nvSpPr>
        <p:spPr>
          <a:xfrm>
            <a:off x="1691640" y="3063240"/>
            <a:ext cx="2377440" cy="155448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76200" rIns="7620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1．集合</a:t>
            </a:r>
            <a:endParaRPr lang="ja-JP" sz="1100" dirty="0"/>
          </a:p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2．技の紹介</a:t>
            </a:r>
            <a:endParaRPr lang="ja-JP" sz="1100" dirty="0"/>
          </a:p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3．練習（練習方法は自分で設定）</a:t>
            </a:r>
            <a:endParaRPr lang="ja-JP" sz="1100" dirty="0"/>
          </a:p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4．集合・フィードバック</a:t>
            </a:r>
            <a:endParaRPr lang="ja-JP" sz="1100" dirty="0"/>
          </a:p>
        </p:txBody>
      </p:sp>
      <p:sp>
        <p:nvSpPr>
          <p:cNvPr id="15" name="Text 13"/>
          <p:cNvSpPr/>
          <p:nvPr/>
        </p:nvSpPr>
        <p:spPr>
          <a:xfrm>
            <a:off x="4114800" y="3063240"/>
            <a:ext cx="2468880" cy="1554480"/>
          </a:xfrm>
          <a:prstGeom prst="rect">
            <a:avLst/>
          </a:prstGeom>
          <a:solidFill>
            <a:srgbClr val="FFF1E3"/>
          </a:solidFill>
          <a:ln w="19050">
            <a:solidFill>
              <a:srgbClr val="E3A46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空欄</a:t>
            </a:r>
            <a:endParaRPr lang="ja-JP" sz="1500" dirty="0"/>
          </a:p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↓</a:t>
            </a:r>
            <a:endParaRPr lang="ja-JP" sz="1500" dirty="0"/>
          </a:p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ここを自分で書く</a:t>
            </a:r>
            <a:endParaRPr lang="ja-JP" sz="1500" dirty="0"/>
          </a:p>
        </p:txBody>
      </p:sp>
      <p:sp>
        <p:nvSpPr>
          <p:cNvPr id="16" name="Text 14"/>
          <p:cNvSpPr/>
          <p:nvPr/>
        </p:nvSpPr>
        <p:spPr>
          <a:xfrm>
            <a:off x="914400" y="4800600"/>
            <a:ext cx="5669280" cy="502920"/>
          </a:xfrm>
          <a:prstGeom prst="rect">
            <a:avLst/>
          </a:prstGeom>
          <a:solidFill>
            <a:srgbClr val="FFF1E3"/>
          </a:solidFill>
          <a:ln w="19050">
            <a:solidFill>
              <a:srgbClr val="E3A46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練習方法などの空白部分を埋める</a:t>
            </a:r>
            <a:endParaRPr lang="ja-JP" sz="1500" dirty="0"/>
          </a:p>
        </p:txBody>
      </p:sp>
      <p:sp>
        <p:nvSpPr>
          <p:cNvPr id="17" name="Text 15"/>
          <p:cNvSpPr/>
          <p:nvPr/>
        </p:nvSpPr>
        <p:spPr>
          <a:xfrm>
            <a:off x="914400" y="5440680"/>
            <a:ext cx="5669280" cy="685800"/>
          </a:xfrm>
          <a:prstGeom prst="rect">
            <a:avLst/>
          </a:prstGeom>
          <a:solidFill>
            <a:srgbClr val="FFF1E3"/>
          </a:solidFill>
          <a:ln w="19050">
            <a:solidFill>
              <a:srgbClr val="E3A46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5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＜シナリオ＞ 実際に話す言葉を書く</a:t>
            </a:r>
            <a:endParaRPr lang="ja-JP" sz="1500" dirty="0"/>
          </a:p>
        </p:txBody>
      </p:sp>
      <p:sp>
        <p:nvSpPr>
          <p:cNvPr id="18" name="Shape 16"/>
          <p:cNvSpPr/>
          <p:nvPr/>
        </p:nvSpPr>
        <p:spPr>
          <a:xfrm>
            <a:off x="7086600" y="1965960"/>
            <a:ext cx="4480560" cy="4343400"/>
          </a:xfrm>
          <a:prstGeom prst="roundRect">
            <a:avLst>
              <a:gd name="adj" fmla="val 2526"/>
            </a:avLst>
          </a:prstGeom>
          <a:solidFill>
            <a:srgbClr val="FFF1E3"/>
          </a:solidFill>
          <a:ln w="12700">
            <a:solidFill>
              <a:srgbClr val="FFF1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Text 17"/>
          <p:cNvSpPr/>
          <p:nvPr/>
        </p:nvSpPr>
        <p:spPr>
          <a:xfrm>
            <a:off x="7315200" y="213055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0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今回、自分で仕上げるところ</a:t>
            </a:r>
            <a:endParaRPr lang="ja-JP" sz="2000" dirty="0"/>
          </a:p>
        </p:txBody>
      </p:sp>
      <p:sp>
        <p:nvSpPr>
          <p:cNvPr id="20" name="Text 18"/>
          <p:cNvSpPr/>
          <p:nvPr/>
        </p:nvSpPr>
        <p:spPr>
          <a:xfrm>
            <a:off x="7315200" y="2660904"/>
            <a:ext cx="402336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① 指導上の留意点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　→ 今日の中心。このあと書き方を説明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② 練習方法などの空白部分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　→ 自分で設定し、留意点に書く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③ シナリオ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　→ 計画案の最後の欄に、話す言葉で</a:t>
            </a:r>
            <a:endParaRPr lang="ja-JP" sz="1700" dirty="0"/>
          </a:p>
        </p:txBody>
      </p:sp>
      <p:sp>
        <p:nvSpPr>
          <p:cNvPr id="22" name="Text 19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8 / 18</a:t>
            </a:r>
            <a:endParaRPr lang="ja-JP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「指導上の留意点」とは</a:t>
            </a:r>
            <a:endParaRPr lang="ja-JP" sz="2800" dirty="0"/>
          </a:p>
        </p:txBody>
      </p:sp>
      <p:sp>
        <p:nvSpPr>
          <p:cNvPr id="7" name="Shape 5"/>
          <p:cNvSpPr/>
          <p:nvPr/>
        </p:nvSpPr>
        <p:spPr>
          <a:xfrm>
            <a:off x="640080" y="1600200"/>
            <a:ext cx="5120640" cy="2377440"/>
          </a:xfrm>
          <a:prstGeom prst="roundRect">
            <a:avLst>
              <a:gd name="adj" fmla="val 4615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/>
          <p:nvPr/>
        </p:nvSpPr>
        <p:spPr>
          <a:xfrm>
            <a:off x="868680" y="1764792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学習内容と活動（左の欄）</a:t>
            </a:r>
            <a:endParaRPr lang="ja-JP" sz="2100" dirty="0"/>
          </a:p>
        </p:txBody>
      </p:sp>
      <p:sp>
        <p:nvSpPr>
          <p:cNvPr id="9" name="Text 7"/>
          <p:cNvSpPr/>
          <p:nvPr/>
        </p:nvSpPr>
        <p:spPr>
          <a:xfrm>
            <a:off x="868680" y="2295144"/>
            <a:ext cx="4663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20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子どもが「何を」するか</a:t>
            </a:r>
            <a:endParaRPr lang="ja-JP" sz="20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20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＝ 授業の流れ・活動の順番</a:t>
            </a:r>
            <a:endParaRPr lang="ja-JP" sz="2000" dirty="0"/>
          </a:p>
        </p:txBody>
      </p:sp>
      <p:sp>
        <p:nvSpPr>
          <p:cNvPr id="10" name="Text 8"/>
          <p:cNvSpPr/>
          <p:nvPr/>
        </p:nvSpPr>
        <p:spPr>
          <a:xfrm>
            <a:off x="5760720" y="2331720"/>
            <a:ext cx="685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40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</a:t>
            </a:r>
            <a:endParaRPr lang="ja-JP" sz="4000" dirty="0"/>
          </a:p>
        </p:txBody>
      </p:sp>
      <p:sp>
        <p:nvSpPr>
          <p:cNvPr id="11" name="Shape 9"/>
          <p:cNvSpPr/>
          <p:nvPr/>
        </p:nvSpPr>
        <p:spPr>
          <a:xfrm>
            <a:off x="6446520" y="1600200"/>
            <a:ext cx="5120640" cy="2377440"/>
          </a:xfrm>
          <a:prstGeom prst="roundRect">
            <a:avLst>
              <a:gd name="adj" fmla="val 4615"/>
            </a:avLst>
          </a:prstGeom>
          <a:solidFill>
            <a:srgbClr val="FFF1E3"/>
          </a:solidFill>
          <a:ln w="12700">
            <a:solidFill>
              <a:srgbClr val="FFF1E3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" name="Text 10"/>
          <p:cNvSpPr/>
          <p:nvPr/>
        </p:nvSpPr>
        <p:spPr>
          <a:xfrm>
            <a:off x="6675120" y="1764792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指導上の留意点（右の欄）</a:t>
            </a:r>
            <a:endParaRPr lang="ja-JP" sz="2100" dirty="0"/>
          </a:p>
        </p:txBody>
      </p:sp>
      <p:sp>
        <p:nvSpPr>
          <p:cNvPr id="13" name="Text 11"/>
          <p:cNvSpPr/>
          <p:nvPr/>
        </p:nvSpPr>
        <p:spPr>
          <a:xfrm>
            <a:off x="6675120" y="2295144"/>
            <a:ext cx="46634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20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教師が「何に気をつけて」</a:t>
            </a:r>
            <a:endParaRPr lang="ja-JP" sz="20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20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「どのように」指導・支援するか</a:t>
            </a:r>
            <a:endParaRPr lang="ja-JP" sz="2000" dirty="0"/>
          </a:p>
        </p:txBody>
      </p:sp>
      <p:sp>
        <p:nvSpPr>
          <p:cNvPr id="14" name="Shape 12"/>
          <p:cNvSpPr/>
          <p:nvPr/>
        </p:nvSpPr>
        <p:spPr>
          <a:xfrm>
            <a:off x="640080" y="4251960"/>
            <a:ext cx="1092708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9050">
            <a:solidFill>
              <a:srgbClr val="C9D3DF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914400" y="4343400"/>
            <a:ext cx="104241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例：活動「3．側方倒立回転の練習」の横に書く留意点</a:t>
            </a:r>
            <a:endParaRPr lang="ja-JP" sz="1800" dirty="0"/>
          </a:p>
          <a:p>
            <a:pPr marL="0" indent="0">
              <a:lnSpc>
                <a:spcPct val="145000"/>
              </a:lnSpc>
              <a:buNone/>
            </a:pPr>
            <a:r>
              <a:rPr lang="ja-JP" altLang="ja-JP" sz="18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・腰が上がらない児童には、逆V字の軌道でよいことを伝え、手をつく位置を示す。</a:t>
            </a:r>
            <a:endParaRPr lang="ja-JP" sz="1800" dirty="0"/>
          </a:p>
          <a:p>
            <a:pPr marL="0" indent="0">
              <a:lnSpc>
                <a:spcPct val="145000"/>
              </a:lnSpc>
              <a:buNone/>
            </a:pPr>
            <a:r>
              <a:rPr lang="ja-JP" altLang="ja-JP" sz="18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・マットの間を空け、前の人がマットから出てから次の人が始めるよう指示する。</a:t>
            </a:r>
            <a:endParaRPr lang="ja-JP" sz="1800" dirty="0"/>
          </a:p>
        </p:txBody>
      </p:sp>
      <p:sp>
        <p:nvSpPr>
          <p:cNvPr id="17" name="Text 14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9 / 18</a:t>
            </a:r>
            <a:endParaRPr lang="ja-JP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何を書くか　― 5つの観点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8823960" y="786384"/>
            <a:ext cx="2743200" cy="384048"/>
          </a:xfrm>
          <a:prstGeom prst="roundRect">
            <a:avLst>
              <a:gd name="adj" fmla="val 47619"/>
            </a:avLst>
          </a:prstGeom>
          <a:solidFill>
            <a:srgbClr val="FFF1E3"/>
          </a:solidFill>
          <a:ln w="12700">
            <a:solidFill>
              <a:srgbClr val="E3A46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3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ルーブリック 観点②</a:t>
            </a:r>
            <a:endParaRPr lang="ja-JP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1554480"/>
            <a:ext cx="3520440" cy="1920240"/>
          </a:xfrm>
          <a:prstGeom prst="roundRect">
            <a:avLst>
              <a:gd name="adj" fmla="val 4762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822960" y="1737360"/>
            <a:ext cx="457200" cy="45720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</a:t>
            </a:r>
            <a:endParaRPr lang="ja-JP" sz="1800" dirty="0"/>
          </a:p>
        </p:txBody>
      </p:sp>
      <p:sp>
        <p:nvSpPr>
          <p:cNvPr id="10" name="Text 8"/>
          <p:cNvSpPr/>
          <p:nvPr/>
        </p:nvSpPr>
        <p:spPr>
          <a:xfrm>
            <a:off x="1371600" y="1719072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学習のポイント</a:t>
            </a:r>
            <a:endParaRPr lang="ja-JP" sz="1900" dirty="0"/>
          </a:p>
        </p:txBody>
      </p:sp>
      <p:sp>
        <p:nvSpPr>
          <p:cNvPr id="11" name="Text 9"/>
          <p:cNvSpPr/>
          <p:nvPr/>
        </p:nvSpPr>
        <p:spPr>
          <a:xfrm>
            <a:off x="868680" y="233172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5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身につけさせたい動きのコツや考え方を、どう伝えるか（示範・掲示・ポイントの絞り方）</a:t>
            </a:r>
            <a:endParaRPr lang="ja-JP" sz="1500" dirty="0"/>
          </a:p>
        </p:txBody>
      </p:sp>
      <p:sp>
        <p:nvSpPr>
          <p:cNvPr id="12" name="Shape 10"/>
          <p:cNvSpPr/>
          <p:nvPr/>
        </p:nvSpPr>
        <p:spPr>
          <a:xfrm>
            <a:off x="4343400" y="1554480"/>
            <a:ext cx="3520440" cy="1920240"/>
          </a:xfrm>
          <a:prstGeom prst="roundRect">
            <a:avLst>
              <a:gd name="adj" fmla="val 4762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4526280" y="1737360"/>
            <a:ext cx="457200" cy="45720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</a:t>
            </a:r>
            <a:endParaRPr lang="ja-JP" sz="1800" dirty="0"/>
          </a:p>
        </p:txBody>
      </p:sp>
      <p:sp>
        <p:nvSpPr>
          <p:cNvPr id="14" name="Text 12"/>
          <p:cNvSpPr/>
          <p:nvPr/>
        </p:nvSpPr>
        <p:spPr>
          <a:xfrm>
            <a:off x="5074920" y="1719072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つまずきへの手立て</a:t>
            </a:r>
            <a:endParaRPr lang="ja-JP" sz="1900" dirty="0"/>
          </a:p>
        </p:txBody>
      </p:sp>
      <p:sp>
        <p:nvSpPr>
          <p:cNvPr id="15" name="Text 13"/>
          <p:cNvSpPr/>
          <p:nvPr/>
        </p:nvSpPr>
        <p:spPr>
          <a:xfrm>
            <a:off x="4572000" y="233172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5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予想されるつまずきと、その子への支援（場・用具・段階・助言）</a:t>
            </a:r>
            <a:endParaRPr lang="ja-JP" sz="150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20440" cy="1920240"/>
          </a:xfrm>
          <a:prstGeom prst="roundRect">
            <a:avLst>
              <a:gd name="adj" fmla="val 4762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Text 15"/>
          <p:cNvSpPr/>
          <p:nvPr/>
        </p:nvSpPr>
        <p:spPr>
          <a:xfrm>
            <a:off x="8229600" y="1737360"/>
            <a:ext cx="457200" cy="45720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3</a:t>
            </a:r>
            <a:endParaRPr lang="ja-JP" sz="1800" dirty="0"/>
          </a:p>
        </p:txBody>
      </p:sp>
      <p:sp>
        <p:nvSpPr>
          <p:cNvPr id="18" name="Text 16"/>
          <p:cNvSpPr/>
          <p:nvPr/>
        </p:nvSpPr>
        <p:spPr>
          <a:xfrm>
            <a:off x="8778240" y="1719072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安全への配慮</a:t>
            </a:r>
            <a:endParaRPr lang="ja-JP" sz="1900" dirty="0"/>
          </a:p>
        </p:txBody>
      </p:sp>
      <p:sp>
        <p:nvSpPr>
          <p:cNvPr id="19" name="Text 17"/>
          <p:cNvSpPr/>
          <p:nvPr/>
        </p:nvSpPr>
        <p:spPr>
          <a:xfrm>
            <a:off x="8275320" y="233172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5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間隔・順番・用具の扱い・待ち方など、けがを防ぐための指示</a:t>
            </a:r>
            <a:endParaRPr lang="ja-JP" sz="1500" dirty="0"/>
          </a:p>
        </p:txBody>
      </p:sp>
      <p:sp>
        <p:nvSpPr>
          <p:cNvPr id="20" name="Shape 18"/>
          <p:cNvSpPr/>
          <p:nvPr/>
        </p:nvSpPr>
        <p:spPr>
          <a:xfrm>
            <a:off x="640080" y="3657600"/>
            <a:ext cx="3520440" cy="1920240"/>
          </a:xfrm>
          <a:prstGeom prst="roundRect">
            <a:avLst>
              <a:gd name="adj" fmla="val 4762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822960" y="3840480"/>
            <a:ext cx="457200" cy="45720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</a:t>
            </a:r>
            <a:endParaRPr lang="ja-JP" sz="1800" dirty="0"/>
          </a:p>
        </p:txBody>
      </p:sp>
      <p:sp>
        <p:nvSpPr>
          <p:cNvPr id="22" name="Text 20"/>
          <p:cNvSpPr/>
          <p:nvPr/>
        </p:nvSpPr>
        <p:spPr>
          <a:xfrm>
            <a:off x="1371600" y="3822192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場づくり・マネジメント</a:t>
            </a:r>
            <a:endParaRPr lang="ja-JP" sz="1900" dirty="0"/>
          </a:p>
        </p:txBody>
      </p:sp>
      <p:sp>
        <p:nvSpPr>
          <p:cNvPr id="23" name="Text 21"/>
          <p:cNvSpPr/>
          <p:nvPr/>
        </p:nvSpPr>
        <p:spPr>
          <a:xfrm>
            <a:off x="868680" y="443484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5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隊形、用具の準備、チーム分け、時間配分、集合のさせ方</a:t>
            </a:r>
            <a:endParaRPr lang="ja-JP" sz="1500" dirty="0"/>
          </a:p>
        </p:txBody>
      </p:sp>
      <p:sp>
        <p:nvSpPr>
          <p:cNvPr id="24" name="Shape 22"/>
          <p:cNvSpPr/>
          <p:nvPr/>
        </p:nvSpPr>
        <p:spPr>
          <a:xfrm>
            <a:off x="4343400" y="3657600"/>
            <a:ext cx="3520440" cy="1920240"/>
          </a:xfrm>
          <a:prstGeom prst="roundRect">
            <a:avLst>
              <a:gd name="adj" fmla="val 4762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" name="Text 23"/>
          <p:cNvSpPr/>
          <p:nvPr/>
        </p:nvSpPr>
        <p:spPr>
          <a:xfrm>
            <a:off x="4526280" y="3840480"/>
            <a:ext cx="457200" cy="45720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5</a:t>
            </a:r>
            <a:endParaRPr lang="ja-JP" sz="1800" dirty="0"/>
          </a:p>
        </p:txBody>
      </p:sp>
      <p:sp>
        <p:nvSpPr>
          <p:cNvPr id="26" name="Text 24"/>
          <p:cNvSpPr/>
          <p:nvPr/>
        </p:nvSpPr>
        <p:spPr>
          <a:xfrm>
            <a:off x="5074920" y="3822192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評価の視点</a:t>
            </a:r>
            <a:endParaRPr lang="ja-JP" sz="1900" dirty="0"/>
          </a:p>
        </p:txBody>
      </p:sp>
      <p:sp>
        <p:nvSpPr>
          <p:cNvPr id="27" name="Text 25"/>
          <p:cNvSpPr/>
          <p:nvPr/>
        </p:nvSpPr>
        <p:spPr>
          <a:xfrm>
            <a:off x="4572000" y="4434840"/>
            <a:ext cx="3108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5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本時の目標が達成できたかを、子どもの「どんな姿」で見るか</a:t>
            </a:r>
            <a:endParaRPr lang="ja-JP" sz="1500" dirty="0"/>
          </a:p>
        </p:txBody>
      </p:sp>
      <p:sp>
        <p:nvSpPr>
          <p:cNvPr id="28" name="Shape 26"/>
          <p:cNvSpPr/>
          <p:nvPr/>
        </p:nvSpPr>
        <p:spPr>
          <a:xfrm>
            <a:off x="8046720" y="3657600"/>
            <a:ext cx="3520440" cy="1920240"/>
          </a:xfrm>
          <a:prstGeom prst="roundRect">
            <a:avLst>
              <a:gd name="adj" fmla="val 4762"/>
            </a:avLst>
          </a:prstGeom>
          <a:solidFill>
            <a:srgbClr val="FFF1E3"/>
          </a:solidFill>
          <a:ln w="19050">
            <a:solidFill>
              <a:srgbClr val="E3A46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Text 27"/>
          <p:cNvSpPr/>
          <p:nvPr/>
        </p:nvSpPr>
        <p:spPr>
          <a:xfrm>
            <a:off x="8275320" y="3749040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ja-JP" altLang="ja-JP" sz="16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全部の行に5つ書かなくてよい</a:t>
            </a:r>
            <a:endParaRPr lang="ja-JP" sz="1600" dirty="0"/>
          </a:p>
          <a:p>
            <a:pPr marL="0" indent="0">
              <a:lnSpc>
                <a:spcPct val="125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その場面で一番大事な観点を選んで書く。言葉かけ（発問・フィードバック）は第3回で詳しく扱う。</a:t>
            </a:r>
            <a:endParaRPr lang="ja-JP" sz="1600" dirty="0"/>
          </a:p>
        </p:txBody>
      </p:sp>
      <p:sp>
        <p:nvSpPr>
          <p:cNvPr id="31" name="Text 28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10 / 18</a:t>
            </a:r>
            <a:endParaRPr lang="ja-JP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どのように書くか　― 4つのルール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8823960" y="786384"/>
            <a:ext cx="2743200" cy="384048"/>
          </a:xfrm>
          <a:prstGeom prst="roundRect">
            <a:avLst>
              <a:gd name="adj" fmla="val 47619"/>
            </a:avLst>
          </a:prstGeom>
          <a:solidFill>
            <a:srgbClr val="FFF1E3"/>
          </a:solidFill>
          <a:ln w="12700">
            <a:solidFill>
              <a:srgbClr val="E3A46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3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ルーブリック 観点①②</a:t>
            </a:r>
            <a:endParaRPr lang="ja-JP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1618488"/>
            <a:ext cx="548640" cy="54864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</a:t>
            </a:r>
            <a:endParaRPr lang="ja-JP" sz="20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7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主語は教師</a:t>
            </a:r>
            <a:endParaRPr lang="ja-JP" sz="1700" dirty="0"/>
          </a:p>
        </p:txBody>
      </p:sp>
      <p:sp>
        <p:nvSpPr>
          <p:cNvPr id="10" name="Text 8"/>
          <p:cNvSpPr/>
          <p:nvPr/>
        </p:nvSpPr>
        <p:spPr>
          <a:xfrm>
            <a:off x="1417320" y="1938528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文末を「〜させる」「〜するよう伝える」「〜を確認する」「〜を示す」にする</a:t>
            </a:r>
            <a:endParaRPr lang="ja-JP" sz="1400" dirty="0"/>
          </a:p>
        </p:txBody>
      </p:sp>
      <p:sp>
        <p:nvSpPr>
          <p:cNvPr id="11" name="Text 9"/>
          <p:cNvSpPr/>
          <p:nvPr/>
        </p:nvSpPr>
        <p:spPr>
          <a:xfrm>
            <a:off x="5440680" y="1554480"/>
            <a:ext cx="6126480" cy="100584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ja-JP" altLang="ja-JP" sz="15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✕ 側転をする　→　◯ 2人1組で、互いの手のつき方を見合わせる</a:t>
            </a:r>
            <a:endParaRPr lang="ja-JP" sz="1500" dirty="0"/>
          </a:p>
        </p:txBody>
      </p:sp>
      <p:sp>
        <p:nvSpPr>
          <p:cNvPr id="12" name="Text 10"/>
          <p:cNvSpPr/>
          <p:nvPr/>
        </p:nvSpPr>
        <p:spPr>
          <a:xfrm>
            <a:off x="685800" y="2807208"/>
            <a:ext cx="548640" cy="54864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</a:t>
            </a:r>
            <a:endParaRPr lang="ja-JP" sz="2000" dirty="0"/>
          </a:p>
        </p:txBody>
      </p:sp>
      <p:sp>
        <p:nvSpPr>
          <p:cNvPr id="13" name="Text 11"/>
          <p:cNvSpPr/>
          <p:nvPr/>
        </p:nvSpPr>
        <p:spPr>
          <a:xfrm>
            <a:off x="1417320" y="269748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7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具体的に書く</a:t>
            </a:r>
            <a:endParaRPr lang="ja-JP" sz="1700" dirty="0"/>
          </a:p>
        </p:txBody>
      </p:sp>
      <p:sp>
        <p:nvSpPr>
          <p:cNvPr id="14" name="Text 12"/>
          <p:cNvSpPr/>
          <p:nvPr/>
        </p:nvSpPr>
        <p:spPr>
          <a:xfrm>
            <a:off x="1417320" y="3127248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誰に・何を・どのように。数字・場所・動きの言葉を入れる</a:t>
            </a:r>
            <a:endParaRPr lang="ja-JP" sz="1400" dirty="0"/>
          </a:p>
        </p:txBody>
      </p:sp>
      <p:sp>
        <p:nvSpPr>
          <p:cNvPr id="15" name="Text 13"/>
          <p:cNvSpPr/>
          <p:nvPr/>
        </p:nvSpPr>
        <p:spPr>
          <a:xfrm>
            <a:off x="5440680" y="2743200"/>
            <a:ext cx="6126480" cy="100584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ja-JP" altLang="ja-JP" sz="15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✕ 安全に気をつける　→　◯ マットの間を2m空けて配置する</a:t>
            </a:r>
            <a:endParaRPr lang="ja-JP" sz="1500" dirty="0"/>
          </a:p>
        </p:txBody>
      </p:sp>
      <p:sp>
        <p:nvSpPr>
          <p:cNvPr id="16" name="Text 14"/>
          <p:cNvSpPr/>
          <p:nvPr/>
        </p:nvSpPr>
        <p:spPr>
          <a:xfrm>
            <a:off x="685800" y="3995928"/>
            <a:ext cx="548640" cy="54864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3</a:t>
            </a:r>
            <a:endParaRPr lang="ja-JP" sz="2000" dirty="0"/>
          </a:p>
        </p:txBody>
      </p:sp>
      <p:sp>
        <p:nvSpPr>
          <p:cNvPr id="17" name="Text 15"/>
          <p:cNvSpPr/>
          <p:nvPr/>
        </p:nvSpPr>
        <p:spPr>
          <a:xfrm>
            <a:off x="1417320" y="388620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7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つまずきは「〜な児童には、〜する」</a:t>
            </a:r>
            <a:endParaRPr lang="ja-JP" sz="1700" dirty="0"/>
          </a:p>
        </p:txBody>
      </p:sp>
      <p:sp>
        <p:nvSpPr>
          <p:cNvPr id="18" name="Text 16"/>
          <p:cNvSpPr/>
          <p:nvPr/>
        </p:nvSpPr>
        <p:spPr>
          <a:xfrm>
            <a:off x="1417320" y="4315968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予想される姿と手立てをセットで書く</a:t>
            </a:r>
            <a:endParaRPr lang="ja-JP" sz="1400" dirty="0"/>
          </a:p>
        </p:txBody>
      </p:sp>
      <p:sp>
        <p:nvSpPr>
          <p:cNvPr id="19" name="Text 17"/>
          <p:cNvSpPr/>
          <p:nvPr/>
        </p:nvSpPr>
        <p:spPr>
          <a:xfrm>
            <a:off x="5440680" y="3931920"/>
            <a:ext cx="6126480" cy="100584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ja-JP" altLang="ja-JP" sz="15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◯ ボールを怖がる児童には、ソフトバレーボールを使わせる</a:t>
            </a:r>
            <a:endParaRPr lang="ja-JP" sz="1500" dirty="0"/>
          </a:p>
        </p:txBody>
      </p:sp>
      <p:sp>
        <p:nvSpPr>
          <p:cNvPr id="20" name="Text 18"/>
          <p:cNvSpPr/>
          <p:nvPr/>
        </p:nvSpPr>
        <p:spPr>
          <a:xfrm>
            <a:off x="685800" y="5184648"/>
            <a:ext cx="548640" cy="548640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0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</a:t>
            </a:r>
            <a:endParaRPr lang="ja-JP" sz="2000" dirty="0"/>
          </a:p>
        </p:txBody>
      </p:sp>
      <p:sp>
        <p:nvSpPr>
          <p:cNvPr id="21" name="Text 19"/>
          <p:cNvSpPr/>
          <p:nvPr/>
        </p:nvSpPr>
        <p:spPr>
          <a:xfrm>
            <a:off x="1417320" y="5074920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7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左の活動と対応させる</a:t>
            </a:r>
            <a:endParaRPr lang="ja-JP" sz="1700" dirty="0"/>
          </a:p>
        </p:txBody>
      </p:sp>
      <p:sp>
        <p:nvSpPr>
          <p:cNvPr id="22" name="Text 20"/>
          <p:cNvSpPr/>
          <p:nvPr/>
        </p:nvSpPr>
        <p:spPr>
          <a:xfrm>
            <a:off x="1417320" y="5504688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「学習内容と活動」の番号と同じ高さに書き、本時の目標とつなげる</a:t>
            </a:r>
            <a:endParaRPr lang="ja-JP" sz="1400" dirty="0"/>
          </a:p>
        </p:txBody>
      </p:sp>
      <p:sp>
        <p:nvSpPr>
          <p:cNvPr id="23" name="Text 21"/>
          <p:cNvSpPr/>
          <p:nvPr/>
        </p:nvSpPr>
        <p:spPr>
          <a:xfrm>
            <a:off x="5440680" y="5120640"/>
            <a:ext cx="6126480" cy="100584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ja-JP" altLang="ja-JP" sz="15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◯ 目標「パスの正しい行い方」→ 留意点で見るポイントを明確にする</a:t>
            </a:r>
            <a:endParaRPr lang="ja-JP" sz="1500" dirty="0"/>
          </a:p>
        </p:txBody>
      </p:sp>
      <p:sp>
        <p:nvSpPr>
          <p:cNvPr id="25" name="Text 22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11 / 18</a:t>
            </a:r>
            <a:endParaRPr lang="ja-JP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書き換えてみよう　― ✕ よくある書き方 → ◯ 留意点</a:t>
            </a:r>
            <a:endParaRPr lang="ja-JP" sz="28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554480"/>
          <a:ext cx="10927080" cy="3611880"/>
        </p:xfrm>
        <a:graphic>
          <a:graphicData uri="http://schemas.openxmlformats.org/drawingml/2006/table">
            <a:tbl>
              <a:tblPr/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18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✕ よくある書き方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261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7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◯ 指導上の留意点として</a:t>
                      </a:r>
                      <a:endParaRPr lang="ja-JP" sz="17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A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600" dirty="0">
                          <a:solidFill>
                            <a:srgbClr val="5A6270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ポイントを説明する</a:t>
                      </a:r>
                      <a:endParaRPr lang="ja-JP" sz="16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6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側方倒立回転のポイント（手と手の間を見る）を、示範で目線を強調しながら伝える。</a:t>
                      </a:r>
                      <a:endParaRPr lang="ja-JP" sz="16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600" dirty="0">
                          <a:solidFill>
                            <a:srgbClr val="5A6270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安全に気をつける</a:t>
                      </a:r>
                      <a:endParaRPr lang="ja-JP" sz="16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6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マットの間を空け、前の人がマットから出てから次の人が始めるよう指示する。</a:t>
                      </a:r>
                      <a:endParaRPr lang="ja-JP" sz="16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600" dirty="0">
                          <a:solidFill>
                            <a:srgbClr val="5A6270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できない子を助ける</a:t>
                      </a:r>
                      <a:endParaRPr lang="ja-JP" sz="16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6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腰が上がらない児童には、手をつく位置にケンステップを置き、まずは逆V字の軌道で行わせる。</a:t>
                      </a:r>
                      <a:endParaRPr lang="ja-JP" sz="16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600" dirty="0">
                          <a:solidFill>
                            <a:srgbClr val="5A6270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声をかける</a:t>
                      </a:r>
                      <a:endParaRPr lang="ja-JP" sz="16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9E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6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「右右左左」のリズムで行えている児童を取り上げ、全体でよい動きを共有する。</a:t>
                      </a:r>
                      <a:endParaRPr lang="ja-JP" sz="16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640080" y="5532120"/>
            <a:ext cx="10927080" cy="68580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左の書き方は「何をするか」が決まっていない。右は、読めば当日そのまま動ける</a:t>
            </a:r>
            <a:endParaRPr lang="ja-JP" sz="1800" dirty="0"/>
          </a:p>
        </p:txBody>
      </p:sp>
      <p:sp>
        <p:nvSpPr>
          <p:cNvPr id="10" name="Text 6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12 / 18</a:t>
            </a:r>
            <a:endParaRPr lang="ja-JP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記入例　― マット運動 活動②（側方倒立回転）</a:t>
            </a:r>
            <a:endParaRPr lang="ja-JP" sz="28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63040"/>
          <a:ext cx="10927080" cy="914400"/>
        </p:xfrm>
        <a:graphic>
          <a:graphicData uri="http://schemas.openxmlformats.org/drawingml/2006/table">
            <a:tbl>
              <a:tblPr/>
              <a:tblGrid>
                <a:gridCol w="96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時間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2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学習内容と活動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27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指導上の留意点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4A0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0分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1．集合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・マットの前に座らせ、全員が示範を見られる位置に集める。【場づくり】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2分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2．側方倒立回転の技の紹介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　（ポイント2〜3つ）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・示範は正面と横から見せる。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・ポイントを「右右左左」「手と手の間を見る」の2つに絞り、掲示する。【学習のポイント】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5分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3．ポイントに即して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　段階的に側転を完成させる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・腰が上がらない児童には、逆V字の軌道でよいことを伝え、手をつく位置を示す。【つまずき】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・マットの間を空け、前の人がマットから出てから始めるよう指示する。【安全】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13分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〜15分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4．集合・出来栄えの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　フィードバック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3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・2つのポイントができていた児童を取り上げ、どこがよかったかを全体で確認する。【評価の視点】</a:t>
                      </a:r>
                      <a:endParaRPr lang="ja-JP" sz="13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1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640080" y="5669280"/>
            <a:ext cx="10927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4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※【　】は観点の目印（実際の計画案には書かなくてよい）。この例をまねるのではなく、自分の担当箇所・練習方法に合わせて考える。</a:t>
            </a:r>
            <a:endParaRPr lang="ja-JP" sz="1400" dirty="0"/>
          </a:p>
        </p:txBody>
      </p:sp>
      <p:sp>
        <p:nvSpPr>
          <p:cNvPr id="10" name="Text 6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13 / 18</a:t>
            </a:r>
            <a:endParaRPr lang="ja-JP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ヒントは計画案の中にある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640080" y="1554480"/>
            <a:ext cx="3520440" cy="548640"/>
          </a:xfrm>
          <a:prstGeom prst="rect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マット運動</a:t>
            </a:r>
            <a:endParaRPr lang="ja-JP" sz="2100" dirty="0"/>
          </a:p>
        </p:txBody>
      </p:sp>
      <p:sp>
        <p:nvSpPr>
          <p:cNvPr id="8" name="Shape 6"/>
          <p:cNvSpPr/>
          <p:nvPr/>
        </p:nvSpPr>
        <p:spPr>
          <a:xfrm>
            <a:off x="640080" y="2103120"/>
            <a:ext cx="3520440" cy="32004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9" name="Text 7"/>
          <p:cNvSpPr/>
          <p:nvPr/>
        </p:nvSpPr>
        <p:spPr>
          <a:xfrm>
            <a:off x="822960" y="224028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3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計画案に書いてあること</a:t>
            </a:r>
            <a:endParaRPr lang="ja-JP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256032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「技のポイント例」と「段階的な練習の例」</a:t>
            </a:r>
            <a:endParaRPr lang="ja-JP" sz="1600" dirty="0"/>
          </a:p>
        </p:txBody>
      </p:sp>
      <p:sp>
        <p:nvSpPr>
          <p:cNvPr id="11" name="Text 9"/>
          <p:cNvSpPr/>
          <p:nvPr/>
        </p:nvSpPr>
        <p:spPr>
          <a:xfrm>
            <a:off x="822960" y="333756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3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留意点にすること</a:t>
            </a:r>
            <a:endParaRPr lang="ja-JP" sz="1300" dirty="0"/>
          </a:p>
        </p:txBody>
      </p:sp>
      <p:sp>
        <p:nvSpPr>
          <p:cNvPr id="12" name="Text 10"/>
          <p:cNvSpPr/>
          <p:nvPr/>
        </p:nvSpPr>
        <p:spPr>
          <a:xfrm>
            <a:off x="822960" y="3657600"/>
            <a:ext cx="3154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・ポイントをいくつに絞り、どう見せるか</a:t>
            </a: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・段階ごとの場づくりと、つまずく子への手立て</a:t>
            </a:r>
            <a:endParaRPr lang="ja-JP" sz="1400" dirty="0"/>
          </a:p>
        </p:txBody>
      </p:sp>
      <p:sp>
        <p:nvSpPr>
          <p:cNvPr id="13" name="Text 11"/>
          <p:cNvSpPr/>
          <p:nvPr/>
        </p:nvSpPr>
        <p:spPr>
          <a:xfrm>
            <a:off x="4343400" y="1554480"/>
            <a:ext cx="3520440" cy="548640"/>
          </a:xfrm>
          <a:prstGeom prst="rect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ネット型</a:t>
            </a:r>
            <a:endParaRPr lang="ja-JP" sz="2100" dirty="0"/>
          </a:p>
        </p:txBody>
      </p:sp>
      <p:sp>
        <p:nvSpPr>
          <p:cNvPr id="14" name="Shape 12"/>
          <p:cNvSpPr/>
          <p:nvPr/>
        </p:nvSpPr>
        <p:spPr>
          <a:xfrm>
            <a:off x="4343400" y="2103120"/>
            <a:ext cx="3520440" cy="32004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4526280" y="224028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3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計画案に書いてあること</a:t>
            </a:r>
            <a:endParaRPr lang="ja-JP" sz="1300" dirty="0"/>
          </a:p>
        </p:txBody>
      </p:sp>
      <p:sp>
        <p:nvSpPr>
          <p:cNvPr id="16" name="Text 14"/>
          <p:cNvSpPr/>
          <p:nvPr/>
        </p:nvSpPr>
        <p:spPr>
          <a:xfrm>
            <a:off x="4526280" y="256032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注1 アタック練習・注2 ラリーゲームの準備とルール</a:t>
            </a:r>
            <a:endParaRPr lang="ja-JP" sz="1600" dirty="0"/>
          </a:p>
        </p:txBody>
      </p:sp>
      <p:sp>
        <p:nvSpPr>
          <p:cNvPr id="17" name="Text 15"/>
          <p:cNvSpPr/>
          <p:nvPr/>
        </p:nvSpPr>
        <p:spPr>
          <a:xfrm>
            <a:off x="4526280" y="333756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3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留意点にすること</a:t>
            </a:r>
            <a:endParaRPr lang="ja-JP" sz="1300" dirty="0"/>
          </a:p>
        </p:txBody>
      </p:sp>
      <p:sp>
        <p:nvSpPr>
          <p:cNvPr id="18" name="Text 16"/>
          <p:cNvSpPr/>
          <p:nvPr/>
        </p:nvSpPr>
        <p:spPr>
          <a:xfrm>
            <a:off x="4526280" y="3657600"/>
            <a:ext cx="3154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・役割のローテーションや得点の数え方を、どう短く伝えるか</a:t>
            </a: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・ねらう位置やミートの仕方を、どう助言するか</a:t>
            </a:r>
            <a:endParaRPr lang="ja-JP" sz="1400" dirty="0"/>
          </a:p>
        </p:txBody>
      </p:sp>
      <p:sp>
        <p:nvSpPr>
          <p:cNvPr id="19" name="Text 17"/>
          <p:cNvSpPr/>
          <p:nvPr/>
        </p:nvSpPr>
        <p:spPr>
          <a:xfrm>
            <a:off x="8046720" y="1554480"/>
            <a:ext cx="3520440" cy="548640"/>
          </a:xfrm>
          <a:prstGeom prst="rect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ゴール型</a:t>
            </a:r>
            <a:endParaRPr lang="ja-JP" sz="2100" dirty="0"/>
          </a:p>
        </p:txBody>
      </p:sp>
      <p:sp>
        <p:nvSpPr>
          <p:cNvPr id="20" name="Shape 18"/>
          <p:cNvSpPr/>
          <p:nvPr/>
        </p:nvSpPr>
        <p:spPr>
          <a:xfrm>
            <a:off x="8046720" y="2103120"/>
            <a:ext cx="3520440" cy="32004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Text 19"/>
          <p:cNvSpPr/>
          <p:nvPr/>
        </p:nvSpPr>
        <p:spPr>
          <a:xfrm>
            <a:off x="8229600" y="224028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3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計画案に書いてあること</a:t>
            </a:r>
            <a:endParaRPr lang="ja-JP" sz="1300" dirty="0"/>
          </a:p>
        </p:txBody>
      </p:sp>
      <p:sp>
        <p:nvSpPr>
          <p:cNvPr id="22" name="Text 20"/>
          <p:cNvSpPr/>
          <p:nvPr/>
        </p:nvSpPr>
        <p:spPr>
          <a:xfrm>
            <a:off x="8229600" y="2560320"/>
            <a:ext cx="3154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16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図1・図2の準備と流れ、「課題ポイント」（2対2）</a:t>
            </a:r>
            <a:endParaRPr lang="ja-JP" sz="1600" dirty="0"/>
          </a:p>
        </p:txBody>
      </p:sp>
      <p:sp>
        <p:nvSpPr>
          <p:cNvPr id="23" name="Text 21"/>
          <p:cNvSpPr/>
          <p:nvPr/>
        </p:nvSpPr>
        <p:spPr>
          <a:xfrm>
            <a:off x="8229600" y="333756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3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留意点にすること</a:t>
            </a:r>
            <a:endParaRPr lang="ja-JP" sz="1300" dirty="0"/>
          </a:p>
        </p:txBody>
      </p:sp>
      <p:sp>
        <p:nvSpPr>
          <p:cNvPr id="24" name="Text 22"/>
          <p:cNvSpPr/>
          <p:nvPr/>
        </p:nvSpPr>
        <p:spPr>
          <a:xfrm>
            <a:off x="8229600" y="3657600"/>
            <a:ext cx="3154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・場の準備と、ペア・チームの動かし方の指示</a:t>
            </a:r>
            <a:endParaRPr lang="ja-JP" sz="14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4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・ボールを持たない人の動きを、どこで見て、どう助言するか</a:t>
            </a:r>
            <a:endParaRPr lang="ja-JP" sz="1400" dirty="0"/>
          </a:p>
        </p:txBody>
      </p:sp>
      <p:sp>
        <p:nvSpPr>
          <p:cNvPr id="25" name="Text 23"/>
          <p:cNvSpPr/>
          <p:nvPr/>
        </p:nvSpPr>
        <p:spPr>
          <a:xfrm>
            <a:off x="640080" y="5532120"/>
            <a:ext cx="10927080" cy="68580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計画案に書かれている手がかりをもとに、自分の担当箇所の留意点を書いてみよう</a:t>
            </a:r>
            <a:endParaRPr lang="ja-JP" sz="1800" dirty="0"/>
          </a:p>
        </p:txBody>
      </p:sp>
      <p:sp>
        <p:nvSpPr>
          <p:cNvPr id="27" name="Text 24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14 / 18</a:t>
            </a:r>
            <a:endParaRPr lang="ja-JP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シナリオとは？　―「話す言葉」で書く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8823960" y="786384"/>
            <a:ext cx="2743200" cy="384048"/>
          </a:xfrm>
          <a:prstGeom prst="roundRect">
            <a:avLst>
              <a:gd name="adj" fmla="val 47619"/>
            </a:avLst>
          </a:prstGeom>
          <a:solidFill>
            <a:srgbClr val="FFF1E3"/>
          </a:solidFill>
          <a:ln w="12700">
            <a:solidFill>
              <a:srgbClr val="E3A46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3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ルーブリック 観点③</a:t>
            </a:r>
            <a:endParaRPr lang="ja-JP" sz="1300" dirty="0"/>
          </a:p>
        </p:txBody>
      </p:sp>
      <p:sp>
        <p:nvSpPr>
          <p:cNvPr id="8" name="Text 6"/>
          <p:cNvSpPr/>
          <p:nvPr/>
        </p:nvSpPr>
        <p:spPr>
          <a:xfrm>
            <a:off x="640080" y="15087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b="1" dirty="0">
                <a:solidFill>
                  <a:srgbClr val="B3261E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✕ 箇条書きのメモ</a:t>
            </a:r>
            <a:endParaRPr lang="ja-JP" sz="1900" dirty="0"/>
          </a:p>
        </p:txBody>
      </p:sp>
      <p:sp>
        <p:nvSpPr>
          <p:cNvPr id="9" name="Shape 7"/>
          <p:cNvSpPr/>
          <p:nvPr/>
        </p:nvSpPr>
        <p:spPr>
          <a:xfrm>
            <a:off x="640080" y="1965960"/>
            <a:ext cx="3931920" cy="2926080"/>
          </a:xfrm>
          <a:prstGeom prst="roundRect">
            <a:avLst>
              <a:gd name="adj" fmla="val 3125"/>
            </a:avLst>
          </a:prstGeom>
          <a:solidFill>
            <a:srgbClr val="FBE9E7"/>
          </a:solidFill>
          <a:ln w="12700">
            <a:solidFill>
              <a:srgbClr val="FBE9E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Text 8"/>
          <p:cNvSpPr/>
          <p:nvPr/>
        </p:nvSpPr>
        <p:spPr>
          <a:xfrm>
            <a:off x="914400" y="2148840"/>
            <a:ext cx="34747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ja-JP" altLang="ja-JP" sz="18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・集合、あいさつ</a:t>
            </a:r>
            <a:endParaRPr lang="ja-JP" sz="1800" dirty="0"/>
          </a:p>
          <a:p>
            <a:pPr marL="0" indent="0">
              <a:lnSpc>
                <a:spcPct val="135000"/>
              </a:lnSpc>
              <a:buNone/>
            </a:pPr>
            <a:r>
              <a:rPr lang="ja-JP" altLang="ja-JP" sz="18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・前転の説明</a:t>
            </a:r>
            <a:endParaRPr lang="ja-JP" sz="1800" dirty="0"/>
          </a:p>
          <a:p>
            <a:pPr marL="0" indent="0">
              <a:lnSpc>
                <a:spcPct val="135000"/>
              </a:lnSpc>
              <a:buNone/>
            </a:pPr>
            <a:r>
              <a:rPr lang="ja-JP" altLang="ja-JP" sz="18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・示範</a:t>
            </a:r>
            <a:endParaRPr lang="ja-JP" sz="1800" dirty="0"/>
          </a:p>
          <a:p>
            <a:pPr marL="0" indent="0">
              <a:lnSpc>
                <a:spcPct val="135000"/>
              </a:lnSpc>
              <a:buNone/>
            </a:pPr>
            <a:r>
              <a:rPr lang="ja-JP" altLang="ja-JP" sz="18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・ポイントの確認</a:t>
            </a:r>
            <a:endParaRPr lang="ja-JP" sz="1800" dirty="0"/>
          </a:p>
          <a:p>
            <a:pPr marL="0" indent="0">
              <a:lnSpc>
                <a:spcPct val="135000"/>
              </a:lnSpc>
              <a:buNone/>
            </a:pPr>
            <a:r>
              <a:rPr lang="ja-JP" altLang="ja-JP" sz="18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・練習開始</a:t>
            </a:r>
            <a:endParaRPr lang="ja-JP" sz="1800" dirty="0"/>
          </a:p>
        </p:txBody>
      </p:sp>
      <p:sp>
        <p:nvSpPr>
          <p:cNvPr id="11" name="Text 9"/>
          <p:cNvSpPr/>
          <p:nvPr/>
        </p:nvSpPr>
        <p:spPr>
          <a:xfrm>
            <a:off x="4892040" y="1508760"/>
            <a:ext cx="6675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900" b="1" dirty="0">
                <a:solidFill>
                  <a:srgbClr val="1E7A4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◯ シナリオ（話す言葉）</a:t>
            </a:r>
            <a:endParaRPr lang="ja-JP" sz="1900" dirty="0"/>
          </a:p>
        </p:txBody>
      </p:sp>
      <p:sp>
        <p:nvSpPr>
          <p:cNvPr id="12" name="Shape 10"/>
          <p:cNvSpPr/>
          <p:nvPr/>
        </p:nvSpPr>
        <p:spPr>
          <a:xfrm>
            <a:off x="4892040" y="1965960"/>
            <a:ext cx="6675120" cy="2926080"/>
          </a:xfrm>
          <a:prstGeom prst="roundRect">
            <a:avLst>
              <a:gd name="adj" fmla="val 3125"/>
            </a:avLst>
          </a:prstGeom>
          <a:solidFill>
            <a:srgbClr val="E3F3EA"/>
          </a:solidFill>
          <a:ln w="12700">
            <a:solidFill>
              <a:srgbClr val="E3F3E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3" name="Text 11"/>
          <p:cNvSpPr/>
          <p:nvPr/>
        </p:nvSpPr>
        <p:spPr>
          <a:xfrm>
            <a:off x="5166360" y="2148840"/>
            <a:ext cx="62179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ja-JP" altLang="ja-JP" sz="17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「今日は前転をします。先生が一度やってみるので、</a:t>
            </a:r>
            <a:r>
              <a:rPr lang="ja-JP" altLang="ja-JP" sz="1700" b="1" dirty="0">
                <a:solidFill>
                  <a:srgbClr val="1E7A4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手をどこについているか</a:t>
            </a:r>
            <a:r>
              <a:rPr lang="ja-JP" altLang="ja-JP" sz="17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をよく見ていてね。」</a:t>
            </a:r>
            <a:endParaRPr lang="ja-JP" sz="1700" dirty="0"/>
          </a:p>
          <a:p>
            <a:pPr marL="0" indent="0">
              <a:lnSpc>
                <a:spcPct val="130000"/>
              </a:lnSpc>
              <a:buNone/>
            </a:pPr>
            <a:r>
              <a:rPr lang="ja-JP" altLang="ja-JP" sz="17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（示範）</a:t>
            </a:r>
            <a:endParaRPr lang="ja-JP" sz="1700" dirty="0"/>
          </a:p>
          <a:p>
            <a:pPr marL="0" indent="0">
              <a:lnSpc>
                <a:spcPct val="130000"/>
              </a:lnSpc>
              <a:buNone/>
            </a:pPr>
            <a:r>
              <a:rPr lang="ja-JP" altLang="ja-JP" sz="1700" b="1" dirty="0">
                <a:solidFill>
                  <a:srgbClr val="1E7A4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「手はどこについていたかな？」</a:t>
            </a:r>
            <a:endParaRPr lang="ja-JP" sz="1700" dirty="0"/>
          </a:p>
          <a:p>
            <a:pPr marL="0" indent="0">
              <a:lnSpc>
                <a:spcPct val="130000"/>
              </a:lnSpc>
              <a:buNone/>
            </a:pPr>
            <a:r>
              <a:rPr lang="ja-JP" altLang="ja-JP" sz="1700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「そう、肩幅くらいに開いて、パーでついていたね。では、手のつき方に気をつけて、1人2回ずつやってみよう。」</a:t>
            </a:r>
            <a:endParaRPr lang="ja-JP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5166360"/>
            <a:ext cx="10927080" cy="1051560"/>
          </a:xfrm>
          <a:prstGeom prst="roundRect">
            <a:avLst>
              <a:gd name="adj" fmla="val 869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5" name="Text 13"/>
          <p:cNvSpPr/>
          <p:nvPr/>
        </p:nvSpPr>
        <p:spPr>
          <a:xfrm>
            <a:off x="914400" y="5212080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8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「指導上の留意点」に書いたことを、子どもに向けて実際に話す言葉にしたものがシナリオ。当日に「何を言えばいいか分からない」を防げる</a:t>
            </a:r>
            <a:endParaRPr lang="ja-JP" sz="1800" dirty="0"/>
          </a:p>
        </p:txBody>
      </p:sp>
      <p:sp>
        <p:nvSpPr>
          <p:cNvPr id="17" name="Text 14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15 / 18</a:t>
            </a:r>
            <a:endParaRPr lang="ja-JP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教科教育法（体育）第2回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班での作業（約25分）</a:t>
            </a:r>
            <a:endParaRPr lang="ja-JP" sz="2800" dirty="0"/>
          </a:p>
        </p:txBody>
      </p:sp>
      <p:sp>
        <p:nvSpPr>
          <p:cNvPr id="7" name="Text 5"/>
          <p:cNvSpPr/>
          <p:nvPr/>
        </p:nvSpPr>
        <p:spPr>
          <a:xfrm>
            <a:off x="731520" y="1691640"/>
            <a:ext cx="566928" cy="566928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</a:t>
            </a:r>
            <a:endParaRPr lang="ja-JP" sz="2200" dirty="0"/>
          </a:p>
        </p:txBody>
      </p:sp>
      <p:sp>
        <p:nvSpPr>
          <p:cNvPr id="8" name="Text 6"/>
          <p:cNvSpPr/>
          <p:nvPr/>
        </p:nvSpPr>
        <p:spPr>
          <a:xfrm>
            <a:off x="1508760" y="160020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役割の確認</a:t>
            </a:r>
            <a:endParaRPr lang="ja-JP" sz="2100" dirty="0"/>
          </a:p>
        </p:txBody>
      </p:sp>
      <p:sp>
        <p:nvSpPr>
          <p:cNvPr id="9" name="Text 7"/>
          <p:cNvSpPr/>
          <p:nvPr/>
        </p:nvSpPr>
        <p:spPr>
          <a:xfrm>
            <a:off x="1508760" y="202996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班のメンバーと、教師役の日（10/20・10/27・11/10のどれか）を確認</a:t>
            </a:r>
            <a:endParaRPr lang="ja-JP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2743200"/>
            <a:ext cx="566928" cy="566928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</a:t>
            </a:r>
            <a:endParaRPr lang="ja-JP" sz="2200" dirty="0"/>
          </a:p>
        </p:txBody>
      </p:sp>
      <p:sp>
        <p:nvSpPr>
          <p:cNvPr id="11" name="Text 9"/>
          <p:cNvSpPr/>
          <p:nvPr/>
        </p:nvSpPr>
        <p:spPr>
          <a:xfrm>
            <a:off x="1508760" y="265176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担当を決めて、シートに入力</a:t>
            </a:r>
            <a:endParaRPr lang="ja-JP" sz="2100" dirty="0"/>
          </a:p>
        </p:txBody>
      </p:sp>
      <p:sp>
        <p:nvSpPr>
          <p:cNvPr id="12" name="Text 10"/>
          <p:cNvSpPr/>
          <p:nvPr/>
        </p:nvSpPr>
        <p:spPr>
          <a:xfrm>
            <a:off x="1508760" y="308152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マット運動は①or②、ネット型・ゴール型は①②③を2〜3名で分担。決まったら担当者割り当てシートに名前を入力</a:t>
            </a:r>
            <a:endParaRPr lang="ja-JP" sz="1600" dirty="0"/>
          </a:p>
        </p:txBody>
      </p:sp>
      <p:sp>
        <p:nvSpPr>
          <p:cNvPr id="13" name="Text 11"/>
          <p:cNvSpPr/>
          <p:nvPr/>
        </p:nvSpPr>
        <p:spPr>
          <a:xfrm>
            <a:off x="731520" y="3794760"/>
            <a:ext cx="566928" cy="566928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3</a:t>
            </a:r>
            <a:endParaRPr lang="ja-JP" sz="2200" dirty="0"/>
          </a:p>
        </p:txBody>
      </p:sp>
      <p:sp>
        <p:nvSpPr>
          <p:cNvPr id="14" name="Text 12"/>
          <p:cNvSpPr/>
          <p:nvPr/>
        </p:nvSpPr>
        <p:spPr>
          <a:xfrm>
            <a:off x="1508760" y="370332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計画案を読む</a:t>
            </a:r>
            <a:endParaRPr lang="ja-JP" sz="2100" dirty="0"/>
          </a:p>
        </p:txBody>
      </p:sp>
      <p:sp>
        <p:nvSpPr>
          <p:cNvPr id="15" name="Text 13"/>
          <p:cNvSpPr/>
          <p:nvPr/>
        </p:nvSpPr>
        <p:spPr>
          <a:xfrm>
            <a:off x="1508760" y="413308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Classroomから自分の担当の計画案を開き、本時の目標・空白部分・ヒントを確認する</a:t>
            </a:r>
            <a:endParaRPr lang="ja-JP" sz="1600" dirty="0"/>
          </a:p>
        </p:txBody>
      </p:sp>
      <p:sp>
        <p:nvSpPr>
          <p:cNvPr id="16" name="Text 14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22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4</a:t>
            </a:r>
            <a:endParaRPr lang="ja-JP" sz="2200" dirty="0"/>
          </a:p>
        </p:txBody>
      </p:sp>
      <p:sp>
        <p:nvSpPr>
          <p:cNvPr id="17" name="Text 15"/>
          <p:cNvSpPr/>
          <p:nvPr/>
        </p:nvSpPr>
        <p:spPr>
          <a:xfrm>
            <a:off x="1508760" y="4754880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留意点を書き始める</a:t>
            </a:r>
            <a:endParaRPr lang="ja-JP" sz="2100" dirty="0"/>
          </a:p>
        </p:txBody>
      </p:sp>
      <p:sp>
        <p:nvSpPr>
          <p:cNvPr id="18" name="Text 16"/>
          <p:cNvSpPr/>
          <p:nvPr/>
        </p:nvSpPr>
        <p:spPr>
          <a:xfrm>
            <a:off x="1508760" y="5184648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6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5つの観点のうち、自分の担当場面で一番大事なものから書く</a:t>
            </a:r>
            <a:endParaRPr lang="ja-JP" sz="1600" dirty="0"/>
          </a:p>
        </p:txBody>
      </p:sp>
      <p:sp>
        <p:nvSpPr>
          <p:cNvPr id="19" name="Text 17"/>
          <p:cNvSpPr/>
          <p:nvPr/>
        </p:nvSpPr>
        <p:spPr>
          <a:xfrm>
            <a:off x="640080" y="5852160"/>
            <a:ext cx="10927080" cy="45720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ja-JP" altLang="ja-JP" sz="15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分からないことは、班の中で相談してOK。同じ領域を担当する人どうしで確認し合おう</a:t>
            </a:r>
            <a:endParaRPr lang="ja-JP" sz="1500" dirty="0"/>
          </a:p>
        </p:txBody>
      </p:sp>
      <p:sp>
        <p:nvSpPr>
          <p:cNvPr id="21" name="Text 18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24 / 27</a:t>
            </a:r>
            <a:endParaRPr lang="ja-JP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課題</a:t>
            </a:r>
            <a:endParaRPr lang="ja-JP" sz="2800" dirty="0"/>
          </a:p>
        </p:txBody>
      </p:sp>
      <p:sp>
        <p:nvSpPr>
          <p:cNvPr id="7" name="Shape 5"/>
          <p:cNvSpPr/>
          <p:nvPr/>
        </p:nvSpPr>
        <p:spPr>
          <a:xfrm>
            <a:off x="640080" y="1554480"/>
            <a:ext cx="5349240" cy="3017520"/>
          </a:xfrm>
          <a:prstGeom prst="roundRect">
            <a:avLst>
              <a:gd name="adj" fmla="val 363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" name="Text 6"/>
          <p:cNvSpPr/>
          <p:nvPr/>
        </p:nvSpPr>
        <p:spPr>
          <a:xfrm>
            <a:off x="868680" y="1719072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課題1　計画案を完成させる</a:t>
            </a:r>
            <a:endParaRPr lang="ja-JP" sz="2100" dirty="0"/>
          </a:p>
        </p:txBody>
      </p:sp>
      <p:sp>
        <p:nvSpPr>
          <p:cNvPr id="9" name="Text 7"/>
          <p:cNvSpPr/>
          <p:nvPr/>
        </p:nvSpPr>
        <p:spPr>
          <a:xfrm>
            <a:off x="868680" y="2249424"/>
            <a:ext cx="489204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自分の担当箇所の計画案について、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・練習方法などの空白部分を埋める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・「指導上の留意点」を自分なりに詰めて書く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計画案を「このまま授業ができる」状態に</a:t>
            </a:r>
            <a:endParaRPr lang="ja-JP" sz="1700" dirty="0"/>
          </a:p>
        </p:txBody>
      </p:sp>
      <p:sp>
        <p:nvSpPr>
          <p:cNvPr id="10" name="Shape 8"/>
          <p:cNvSpPr/>
          <p:nvPr/>
        </p:nvSpPr>
        <p:spPr>
          <a:xfrm>
            <a:off x="6217920" y="1554480"/>
            <a:ext cx="5349240" cy="3017520"/>
          </a:xfrm>
          <a:prstGeom prst="roundRect">
            <a:avLst>
              <a:gd name="adj" fmla="val 363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" name="Text 9"/>
          <p:cNvSpPr/>
          <p:nvPr/>
        </p:nvSpPr>
        <p:spPr>
          <a:xfrm>
            <a:off x="6446520" y="1719072"/>
            <a:ext cx="4892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ja-JP" altLang="ja-JP" sz="2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課題2　シナリオをつくる</a:t>
            </a:r>
            <a:endParaRPr lang="ja-JP" sz="2100" dirty="0"/>
          </a:p>
        </p:txBody>
      </p:sp>
      <p:sp>
        <p:nvSpPr>
          <p:cNvPr id="12" name="Text 10"/>
          <p:cNvSpPr/>
          <p:nvPr/>
        </p:nvSpPr>
        <p:spPr>
          <a:xfrm>
            <a:off x="6446520" y="2249424"/>
            <a:ext cx="489204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計画案の＜シナリオ＞欄に、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実際に子どもに話す言葉で書く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（箇条書きにしない）</a:t>
            </a: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endParaRPr lang="ja-JP" sz="1700" dirty="0"/>
          </a:p>
          <a:p>
            <a:pPr marL="0" indent="0">
              <a:lnSpc>
                <a:spcPct val="120000"/>
              </a:lnSpc>
              <a:buNone/>
            </a:pPr>
            <a:r>
              <a:rPr lang="ja-JP" altLang="ja-JP" sz="1700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→ 留意点に書いたことを、話す言葉に</a:t>
            </a:r>
            <a:endParaRPr lang="ja-JP" sz="1700" dirty="0"/>
          </a:p>
        </p:txBody>
      </p:sp>
      <p:sp>
        <p:nvSpPr>
          <p:cNvPr id="13" name="Text 11"/>
          <p:cNvSpPr/>
          <p:nvPr/>
        </p:nvSpPr>
        <p:spPr>
          <a:xfrm>
            <a:off x="640080" y="4754880"/>
            <a:ext cx="10927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8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次回は、このシナリオを使って班で読み合わせをします</a:t>
            </a:r>
            <a:endParaRPr lang="ja-JP" sz="1800" dirty="0"/>
          </a:p>
        </p:txBody>
      </p:sp>
      <p:sp>
        <p:nvSpPr>
          <p:cNvPr id="14" name="Text 12"/>
          <p:cNvSpPr/>
          <p:nvPr/>
        </p:nvSpPr>
        <p:spPr>
          <a:xfrm>
            <a:off x="640080" y="5486400"/>
            <a:ext cx="5349240" cy="685800"/>
          </a:xfrm>
          <a:prstGeom prst="rect">
            <a:avLst/>
          </a:prstGeom>
          <a:solidFill>
            <a:srgbClr val="F3F6FA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7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提出：Word ファイル</a:t>
            </a:r>
            <a:endParaRPr lang="ja-JP" sz="1700" dirty="0"/>
          </a:p>
        </p:txBody>
      </p:sp>
      <p:sp>
        <p:nvSpPr>
          <p:cNvPr id="15" name="Text 13"/>
          <p:cNvSpPr/>
          <p:nvPr/>
        </p:nvSpPr>
        <p:spPr>
          <a:xfrm>
            <a:off x="6217920" y="5486400"/>
            <a:ext cx="5349240" cy="685800"/>
          </a:xfrm>
          <a:prstGeom prst="rect">
            <a:avLst/>
          </a:prstGeom>
          <a:solidFill>
            <a:srgbClr val="FFF1E3"/>
          </a:solidFill>
          <a:ln w="19050">
            <a:solidFill>
              <a:srgbClr val="E3A46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締切：次回の授業の前日</a:t>
            </a:r>
            <a:r>
              <a:rPr lang="en-US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r>
              <a:rPr lang="ja-JP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r>
              <a:rPr lang="en-US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r>
              <a:rPr lang="ja-JP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r>
              <a:rPr lang="ja-JP" altLang="en-US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r>
              <a:rPr lang="ja-JP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r>
              <a:rPr lang="en-US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r>
              <a:rPr lang="ja-JP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r>
              <a:rPr lang="en-US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r>
              <a:rPr lang="ja-JP" altLang="ja-JP" sz="19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/>
            </a:r>
            <a:endParaRPr lang="ja-JP" sz="1900" dirty="0"/>
          </a:p>
        </p:txBody>
      </p:sp>
      <p:sp>
        <p:nvSpPr>
          <p:cNvPr id="17" name="Text 14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16 / 18</a:t>
            </a:r>
            <a:endParaRPr lang="ja-JP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9265615" y="164592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1D5FA7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FFFFFF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2 計画案の仕上げ・課題</a:t>
            </a:r>
            <a:endParaRPr lang="ja-JP" sz="1100" dirty="0"/>
          </a:p>
        </p:txBody>
      </p:sp>
      <p:sp>
        <p:nvSpPr>
          <p:cNvPr id="4" name="Text 2"/>
          <p:cNvSpPr/>
          <p:nvPr/>
        </p:nvSpPr>
        <p:spPr>
          <a:xfrm>
            <a:off x="7528255" y="164592"/>
            <a:ext cx="1645920" cy="329184"/>
          </a:xfrm>
          <a:prstGeom prst="roundRect">
            <a:avLst>
              <a:gd name="adj" fmla="val 50000"/>
            </a:avLst>
          </a:prstGeom>
          <a:solidFill>
            <a:srgbClr val="DCE8F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ja-JP" altLang="ja-JP" sz="11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 MTの説明</a:t>
            </a:r>
            <a:endParaRPr lang="ja-JP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713232"/>
            <a:ext cx="91440" cy="566928"/>
          </a:xfrm>
          <a:prstGeom prst="rect">
            <a:avLst/>
          </a:prstGeom>
          <a:solidFill>
            <a:srgbClr val="1D5FA7"/>
          </a:solidFill>
          <a:ln w="12700">
            <a:solidFill>
              <a:srgbClr val="1D5FA7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/>
          <p:nvPr/>
        </p:nvSpPr>
        <p:spPr>
          <a:xfrm>
            <a:off x="777240" y="658368"/>
            <a:ext cx="10789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8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課題のルーブリック（評価規準）</a:t>
            </a:r>
            <a:endParaRPr lang="ja-JP" sz="28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4297680"/>
        </p:xfrm>
        <a:graphic>
          <a:graphicData uri="http://schemas.openxmlformats.org/drawingml/2006/table">
            <a:tbl>
              <a:tblPr/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観点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A（よくできている）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B（おおむねできている）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ja-JP" altLang="ja-JP" sz="1500" b="1" dirty="0">
                          <a:solidFill>
                            <a:srgbClr val="FFFFFF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C（努力を要する）</a:t>
                      </a:r>
                      <a:endParaRPr lang="ja-JP" sz="15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5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400" b="1" dirty="0">
                          <a:solidFill>
                            <a:srgbClr val="1D5FA7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①指導上の留意点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400" b="1" dirty="0">
                          <a:solidFill>
                            <a:srgbClr val="1D5FA7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　具体性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100" b="1" dirty="0">
                          <a:solidFill>
                            <a:srgbClr val="A94A06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対応：</a:t>
                      </a:r>
                      <a:r>
                        <a:rPr lang="ja-JP" altLang="ja-JP" sz="1100" dirty="0">
                          <a:solidFill>
                            <a:srgbClr val="3D4A5C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4つのルールの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100" dirty="0">
                          <a:solidFill>
                            <a:srgbClr val="3D4A5C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1・2・4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2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各活動に対応した留意点が、教師を主語に「何を・どのように」行うかまで具体的に書かれ、読めば当日そのまま指導できる。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2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各活動に留意点が書かれているが、一部に「気をつける」「声をかける」など、何をするかが曖昧な記述がある。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2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留意点が一部の活動にしか書かれていない、または大半が抽象的で、何をするかが読み取れない。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5880">
                <a:tc>
                  <a:txBody>
                    <a:bodyPr/>
                    <a:lstStyle/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400" b="1" dirty="0">
                          <a:solidFill>
                            <a:srgbClr val="1D5FA7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②指導上の留意点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400" b="1" dirty="0">
                          <a:solidFill>
                            <a:srgbClr val="1D5FA7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　子どもの姿の想定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100" b="1" dirty="0">
                          <a:solidFill>
                            <a:srgbClr val="A94A06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対応：</a:t>
                      </a:r>
                      <a:r>
                        <a:rPr lang="ja-JP" altLang="ja-JP" sz="1100" dirty="0">
                          <a:solidFill>
                            <a:srgbClr val="3D4A5C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5つの観点の1・2・3・5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100" dirty="0">
                          <a:solidFill>
                            <a:srgbClr val="3D4A5C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＋ルール3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2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本時の目標とつながる学習のポイントが明確で、予想されるつまずきへの手立てと安全への配慮が、担当場面に即して書かれている。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2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学習のポイント・つまずきへの手立て・安全への配慮のいずれかが欠けている、または担当場面に即していない。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2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できる姿・つまずく姿の想定がほとんど見られず、本時の目標とのつながりが読み取れない。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400" b="1" dirty="0">
                          <a:solidFill>
                            <a:srgbClr val="1D5FA7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③シナリオ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  <a:p>
                      <a:pPr marL="0" indent="0">
                        <a:lnSpc>
                          <a:spcPct val="110000"/>
                        </a:lnSpc>
                        <a:buNone/>
                      </a:pPr>
                      <a:r>
                        <a:rPr lang="ja-JP" altLang="ja-JP" sz="1100" b="1" dirty="0">
                          <a:solidFill>
                            <a:srgbClr val="A94A06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対応：</a:t>
                      </a:r>
                      <a:r>
                        <a:rPr lang="ja-JP" altLang="ja-JP" sz="1100" dirty="0">
                          <a:solidFill>
                            <a:srgbClr val="3D4A5C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シナリオとは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101600" marR="1016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8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2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留意点に書いた内容が子どもに話す言葉で具体的に書かれ（説明・示範の前後・指示・問いかけ）、時間内に収まり、そのまま授業ができる。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2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話す言葉で書かれているが、留意点との対応や、示範・指示などの場面に一部不足がある。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ja-JP" altLang="ja-JP" sz="1200" dirty="0">
                          <a:solidFill>
                            <a:srgbClr val="1B2533"/>
                          </a:solidFill>
                          <a:latin typeface="メイリオ" pitchFamily="34" charset="0"/>
                          <a:ea typeface="メイリオ" pitchFamily="34" charset="-128"/>
                          <a:cs typeface="メイリオ" pitchFamily="34" charset="-128"/>
                        </a:rPr>
                        <a:t>箇条書き・メモにとどまっている、または活動の一部しか書かれていない。</a:t>
                      </a:r>
                      <a:endParaRPr lang="ja-JP" sz="1200" dirty="0">
                        <a:latin typeface="メイリオ" charset="0"/>
                        <a:ea typeface="メイリオ" charset="0"/>
                        <a:cs typeface="メイリオ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3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640080" y="6053328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400" b="1" dirty="0">
                <a:solidFill>
                  <a:srgbClr val="A94A06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※ 提出前に、対応するスライドを見直し、自分の計画案とシナリオがAになっているかを確認しよう</a:t>
            </a:r>
            <a:endParaRPr lang="ja-JP" sz="1400" dirty="0"/>
          </a:p>
        </p:txBody>
      </p:sp>
      <p:sp>
        <p:nvSpPr>
          <p:cNvPr id="10" name="Text 6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17 / 18</a:t>
            </a:r>
            <a:endParaRPr lang="ja-JP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教員養成講座｜入門編</a:t>
            </a:r>
            <a:endParaRPr lang="ja-JP" sz="1100" dirty="0"/>
          </a:p>
        </p:txBody>
      </p:sp>
      <p:sp>
        <p:nvSpPr>
          <p:cNvPr id="3" name="Text 1"/>
          <p:cNvSpPr/>
          <p:nvPr/>
        </p:nvSpPr>
        <p:spPr>
          <a:xfrm>
            <a:off x="1005840" y="146304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24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次回予告</a:t>
            </a:r>
            <a:endParaRPr lang="ja-JP" sz="2400" dirty="0"/>
          </a:p>
        </p:txBody>
      </p:sp>
      <p:sp>
        <p:nvSpPr>
          <p:cNvPr id="4" name="Text 2"/>
          <p:cNvSpPr/>
          <p:nvPr/>
        </p:nvSpPr>
        <p:spPr>
          <a:xfrm>
            <a:off x="1005840" y="20574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3200" b="1" dirty="0">
                <a:solidFill>
                  <a:srgbClr val="3D4A5C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第3回</a:t>
            </a:r>
            <a:endParaRPr lang="ja-JP" sz="3200" dirty="0"/>
          </a:p>
        </p:txBody>
      </p:sp>
      <p:sp>
        <p:nvSpPr>
          <p:cNvPr id="5" name="Text 3"/>
          <p:cNvSpPr/>
          <p:nvPr/>
        </p:nvSpPr>
        <p:spPr>
          <a:xfrm>
            <a:off x="1005840" y="274320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ja-JP" altLang="ja-JP" sz="36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よい体育授業のための「言葉かけ」</a:t>
            </a:r>
            <a:endParaRPr lang="ja-JP" sz="3600" dirty="0"/>
          </a:p>
          <a:p>
            <a:pPr marL="0" indent="0">
              <a:lnSpc>
                <a:spcPct val="115000"/>
              </a:lnSpc>
              <a:buNone/>
            </a:pPr>
            <a:r>
              <a:rPr lang="ja-JP" altLang="ja-JP" sz="3600" b="1" dirty="0">
                <a:solidFill>
                  <a:srgbClr val="1B2533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＋ シナリオの読み合わせ</a:t>
            </a:r>
            <a:endParaRPr lang="ja-JP" sz="3600" dirty="0"/>
          </a:p>
        </p:txBody>
      </p:sp>
      <p:sp>
        <p:nvSpPr>
          <p:cNvPr id="7" name="Text 5"/>
          <p:cNvSpPr/>
          <p:nvPr/>
        </p:nvSpPr>
        <p:spPr>
          <a:xfrm>
            <a:off x="1066800" y="4297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ja-JP" altLang="ja-JP" sz="3000" b="1" dirty="0">
                <a:solidFill>
                  <a:srgbClr val="1D5FA7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おつかれさまでした！</a:t>
            </a:r>
            <a:endParaRPr lang="ja-JP" sz="3000" dirty="0"/>
          </a:p>
        </p:txBody>
      </p:sp>
      <p:sp>
        <p:nvSpPr>
          <p:cNvPr id="9" name="Text 6"/>
          <p:cNvSpPr/>
          <p:nvPr/>
        </p:nvSpPr>
        <p:spPr>
          <a:xfrm>
            <a:off x="10241280" y="640080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ja-JP" altLang="ja-JP" sz="1100" dirty="0">
                <a:solidFill>
                  <a:srgbClr val="5A6270"/>
                </a:solidFill>
                <a:latin typeface="メイリオ" pitchFamily="34" charset="0"/>
                <a:ea typeface="メイリオ" pitchFamily="34" charset="-128"/>
                <a:cs typeface="メイリオ" pitchFamily="34" charset="-128"/>
              </a:rPr>
              <a:t>18 / 18</a:t>
            </a:r>
            <a:endParaRPr lang="ja-JP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メイリオ"/>
        <a:ea typeface="メイリオ"/>
        <a:cs typeface="メイリオ"/>
        <a:font script="Jpan" typeface="メイリオ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メイリオ"/>
        <a:ea typeface="メイリオ"/>
        <a:cs typeface="メイリオ"/>
        <a:font script="Jpan" typeface="メイリオ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6130</Words>
  <Application>Microsoft Office PowerPoint</Application>
  <PresentationFormat>ワイド画面</PresentationFormat>
  <Paragraphs>586</Paragraphs>
  <Slides>27</Slides>
  <Notes>27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30" baseType="lpstr">
      <vt:lpstr>メイリオ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教科教育法（体育）第2回</dc:title>
  <dc:subject>教科教育法（体育）</dc:subject>
  <dc:creator>栗田 昇平</dc:creator>
  <cp:lastModifiedBy>昇平 栗田</cp:lastModifiedBy>
  <cp:revision>2</cp:revision>
  <dcterms:created xsi:type="dcterms:W3CDTF">2026-10-05T20:27:22Z</dcterms:created>
  <dcterms:modified xsi:type="dcterms:W3CDTF">2026-10-05T22:55:29Z</dcterms:modified>
  <dc:language>ja-JP</dc:language>
</cp:coreProperties>
</file>